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heme/themeOverride4.xml" ContentType="application/vnd.openxmlformats-officedocument.themeOverride+xml"/>
  <Override PartName="/ppt/notesSlides/notesSlide18.xml" ContentType="application/vnd.openxmlformats-officedocument.presentationml.notesSlide+xml"/>
  <Override PartName="/ppt/theme/themeOverride5.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6.xml" ContentType="application/vnd.openxmlformats-officedocument.themeOverride+xml"/>
  <Override PartName="/ppt/notesSlides/notesSlide21.xml" ContentType="application/vnd.openxmlformats-officedocument.presentationml.notesSlide+xml"/>
  <Override PartName="/ppt/theme/themeOverride7.xml" ContentType="application/vnd.openxmlformats-officedocument.themeOverride+xml"/>
  <Override PartName="/ppt/notesSlides/notesSlide22.xml" ContentType="application/vnd.openxmlformats-officedocument.presentationml.notesSlide+xml"/>
  <Override PartName="/ppt/theme/themeOverride8.xml" ContentType="application/vnd.openxmlformats-officedocument.themeOverride+xml"/>
  <Override PartName="/ppt/notesSlides/notesSlide23.xml" ContentType="application/vnd.openxmlformats-officedocument.presentationml.notesSlide+xml"/>
  <Override PartName="/ppt/theme/themeOverride9.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2" r:id="rId5"/>
    <p:sldMasterId id="2147483696" r:id="rId6"/>
    <p:sldMasterId id="2147483710" r:id="rId7"/>
  </p:sldMasterIdLst>
  <p:notesMasterIdLst>
    <p:notesMasterId r:id="rId36"/>
  </p:notesMasterIdLst>
  <p:sldIdLst>
    <p:sldId id="339" r:id="rId8"/>
    <p:sldId id="375" r:id="rId9"/>
    <p:sldId id="326" r:id="rId10"/>
    <p:sldId id="327" r:id="rId11"/>
    <p:sldId id="369" r:id="rId12"/>
    <p:sldId id="356" r:id="rId13"/>
    <p:sldId id="346" r:id="rId14"/>
    <p:sldId id="372" r:id="rId15"/>
    <p:sldId id="373" r:id="rId16"/>
    <p:sldId id="370" r:id="rId17"/>
    <p:sldId id="399" r:id="rId18"/>
    <p:sldId id="400" r:id="rId19"/>
    <p:sldId id="401" r:id="rId20"/>
    <p:sldId id="402" r:id="rId21"/>
    <p:sldId id="403" r:id="rId22"/>
    <p:sldId id="397" r:id="rId23"/>
    <p:sldId id="405" r:id="rId24"/>
    <p:sldId id="371" r:id="rId25"/>
    <p:sldId id="374" r:id="rId26"/>
    <p:sldId id="320" r:id="rId27"/>
    <p:sldId id="388" r:id="rId28"/>
    <p:sldId id="386" r:id="rId29"/>
    <p:sldId id="392" r:id="rId30"/>
    <p:sldId id="390" r:id="rId31"/>
    <p:sldId id="398" r:id="rId32"/>
    <p:sldId id="404" r:id="rId33"/>
    <p:sldId id="353" r:id="rId34"/>
    <p:sldId id="35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7B0EE9F-C264-492B-979E-461891B435EA}">
          <p14:sldIdLst>
            <p14:sldId id="339"/>
            <p14:sldId id="375"/>
            <p14:sldId id="326"/>
            <p14:sldId id="327"/>
            <p14:sldId id="369"/>
            <p14:sldId id="356"/>
            <p14:sldId id="346"/>
            <p14:sldId id="372"/>
            <p14:sldId id="373"/>
            <p14:sldId id="370"/>
            <p14:sldId id="399"/>
            <p14:sldId id="400"/>
            <p14:sldId id="401"/>
            <p14:sldId id="402"/>
            <p14:sldId id="403"/>
            <p14:sldId id="397"/>
            <p14:sldId id="405"/>
            <p14:sldId id="371"/>
            <p14:sldId id="374"/>
          </p14:sldIdLst>
        </p14:section>
        <p14:section name="Solutions" id="{0CF43A7A-9390-4F29-874E-EB554645C046}">
          <p14:sldIdLst>
            <p14:sldId id="320"/>
            <p14:sldId id="388"/>
            <p14:sldId id="386"/>
            <p14:sldId id="392"/>
            <p14:sldId id="390"/>
            <p14:sldId id="398"/>
            <p14:sldId id="404"/>
          </p14:sldIdLst>
        </p14:section>
        <p14:section name="Conclusion" id="{38A7575A-1330-42DA-9004-25F47A49BD4C}">
          <p14:sldIdLst>
            <p14:sldId id="353"/>
            <p14:sldId id="3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eresa Howe" initials="TH" lastIdx="79" clrIdx="0">
    <p:extLst>
      <p:ext uri="{19B8F6BF-5375-455C-9EA6-DF929625EA0E}">
        <p15:presenceInfo xmlns:p15="http://schemas.microsoft.com/office/powerpoint/2012/main" userId="8dfc3a0cf05d9ab4" providerId="Windows Live"/>
      </p:ext>
    </p:extLst>
  </p:cmAuthor>
  <p:cmAuthor id="2" name="Abby Breckenridge" initials="AB" lastIdx="18" clrIdx="1">
    <p:extLst>
      <p:ext uri="{19B8F6BF-5375-455C-9EA6-DF929625EA0E}">
        <p15:presenceInfo xmlns:p15="http://schemas.microsoft.com/office/powerpoint/2012/main" userId="a28c51f58fbc3752" providerId="Windows Live"/>
      </p:ext>
    </p:extLst>
  </p:cmAuthor>
  <p:cmAuthor id="3" name="Soleil Kelley" initials="SK" lastIdx="1" clrIdx="2">
    <p:extLst>
      <p:ext uri="{19B8F6BF-5375-455C-9EA6-DF929625EA0E}">
        <p15:presenceInfo xmlns:p15="http://schemas.microsoft.com/office/powerpoint/2012/main" userId="13e165963ebaf9de" providerId="Windows Live"/>
      </p:ext>
    </p:extLst>
  </p:cmAuthor>
  <p:cmAuthor id="4" name="John Doyle" initials="JD" lastIdx="10" clrIdx="3">
    <p:extLst>
      <p:ext uri="{19B8F6BF-5375-455C-9EA6-DF929625EA0E}">
        <p15:presenceInfo xmlns:p15="http://schemas.microsoft.com/office/powerpoint/2012/main" userId="S-1-5-21-2127521184-1604012920-1887927527-2390110" providerId="AD"/>
      </p:ext>
    </p:extLst>
  </p:cmAuthor>
  <p:cmAuthor id="5" name="Theresa Howe" initials="TH [2]" lastIdx="37" clrIdx="4">
    <p:extLst>
      <p:ext uri="{19B8F6BF-5375-455C-9EA6-DF929625EA0E}">
        <p15:presenceInfo xmlns:p15="http://schemas.microsoft.com/office/powerpoint/2012/main" userId="Theresa How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282828"/>
    <a:srgbClr val="FFCC29"/>
    <a:srgbClr val="EDC30D"/>
    <a:srgbClr val="0078D7"/>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24" autoAdjust="0"/>
    <p:restoredTop sz="60184" autoAdjust="0"/>
  </p:normalViewPr>
  <p:slideViewPr>
    <p:cSldViewPr snapToGrid="0">
      <p:cViewPr varScale="1">
        <p:scale>
          <a:sx n="82" d="100"/>
          <a:sy n="82" d="100"/>
        </p:scale>
        <p:origin x="1536" y="56"/>
      </p:cViewPr>
      <p:guideLst/>
    </p:cSldViewPr>
  </p:slideViewPr>
  <p:notesTextViewPr>
    <p:cViewPr>
      <p:scale>
        <a:sx n="1" d="1"/>
        <a:sy n="1" d="1"/>
      </p:scale>
      <p:origin x="0" y="0"/>
    </p:cViewPr>
  </p:notesTextViewPr>
  <p:sorterViewPr>
    <p:cViewPr varScale="1">
      <p:scale>
        <a:sx n="100" d="100"/>
        <a:sy n="100" d="100"/>
      </p:scale>
      <p:origin x="0" y="-5592"/>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9F115-4BB6-4F78-AB93-09EDDDC1CFBA}" type="datetimeFigureOut">
              <a:rPr lang="en-US" smtClean="0"/>
              <a:t>12/12/2016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2D09C-E420-4905-8E74-B16C64801357}" type="slidenum">
              <a:rPr lang="en-US" smtClean="0"/>
              <a:t>‹#›</a:t>
            </a:fld>
            <a:endParaRPr lang="en-US"/>
          </a:p>
        </p:txBody>
      </p:sp>
    </p:spTree>
    <p:extLst>
      <p:ext uri="{BB962C8B-B14F-4D97-AF65-F5344CB8AC3E}">
        <p14:creationId xmlns:p14="http://schemas.microsoft.com/office/powerpoint/2010/main" val="465956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B2D09C-E420-4905-8E74-B16C64801357}" type="slidenum">
              <a:rPr lang="en-US" smtClean="0"/>
              <a:t>1</a:t>
            </a:fld>
            <a:endParaRPr lang="en-US"/>
          </a:p>
        </p:txBody>
      </p:sp>
    </p:spTree>
    <p:extLst>
      <p:ext uri="{BB962C8B-B14F-4D97-AF65-F5344CB8AC3E}">
        <p14:creationId xmlns:p14="http://schemas.microsoft.com/office/powerpoint/2010/main" val="732818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2D09C-E420-4905-8E74-B16C64801357}" type="slidenum">
              <a:rPr lang="en-US" smtClean="0"/>
              <a:t>10</a:t>
            </a:fld>
            <a:endParaRPr lang="en-US"/>
          </a:p>
        </p:txBody>
      </p:sp>
    </p:spTree>
    <p:extLst>
      <p:ext uri="{BB962C8B-B14F-4D97-AF65-F5344CB8AC3E}">
        <p14:creationId xmlns:p14="http://schemas.microsoft.com/office/powerpoint/2010/main" val="2174080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12/12/2016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4206461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12/12/2016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47991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12/12/2016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03113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12/12/2016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56788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12/12/2016 2:58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39243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EB2D09C-E420-4905-8E74-B16C64801357}" type="slidenum">
              <a:rPr lang="en-US" smtClean="0"/>
              <a:t>16</a:t>
            </a:fld>
            <a:endParaRPr lang="en-US"/>
          </a:p>
        </p:txBody>
      </p:sp>
    </p:spTree>
    <p:extLst>
      <p:ext uri="{BB962C8B-B14F-4D97-AF65-F5344CB8AC3E}">
        <p14:creationId xmlns:p14="http://schemas.microsoft.com/office/powerpoint/2010/main" val="1077176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2D09C-E420-4905-8E74-B16C64801357}" type="slidenum">
              <a:rPr lang="en-US" smtClean="0"/>
              <a:t>17</a:t>
            </a:fld>
            <a:endParaRPr lang="en-US"/>
          </a:p>
        </p:txBody>
      </p:sp>
    </p:spTree>
    <p:extLst>
      <p:ext uri="{BB962C8B-B14F-4D97-AF65-F5344CB8AC3E}">
        <p14:creationId xmlns:p14="http://schemas.microsoft.com/office/powerpoint/2010/main" val="2233335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DB2980-E44E-476A-9560-CECFB14A6762}" type="slidenum">
              <a:rPr lang="en-US" sz="1800" kern="0" smtClean="0">
                <a:solidFill>
                  <a:sysClr val="windowText" lastClr="000000"/>
                </a:solidFill>
              </a:rPr>
              <a:pPr>
                <a:defRPr/>
              </a:pPr>
              <a:t>18</a:t>
            </a:fld>
            <a:endParaRPr lang="en-US" sz="1800" kern="0">
              <a:solidFill>
                <a:sysClr val="windowText" lastClr="000000"/>
              </a:solidFill>
            </a:endParaRPr>
          </a:p>
        </p:txBody>
      </p:sp>
    </p:spTree>
    <p:extLst>
      <p:ext uri="{BB962C8B-B14F-4D97-AF65-F5344CB8AC3E}">
        <p14:creationId xmlns:p14="http://schemas.microsoft.com/office/powerpoint/2010/main" val="1422224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DB2980-E44E-476A-9560-CECFB14A6762}" type="slidenum">
              <a:rPr lang="en-US" sz="1800" kern="0" smtClean="0">
                <a:solidFill>
                  <a:sysClr val="windowText" lastClr="000000"/>
                </a:solidFill>
              </a:rPr>
              <a:pPr>
                <a:defRPr/>
              </a:pPr>
              <a:t>19</a:t>
            </a:fld>
            <a:endParaRPr lang="en-US" sz="1800" kern="0">
              <a:solidFill>
                <a:sysClr val="windowText" lastClr="000000"/>
              </a:solidFill>
            </a:endParaRPr>
          </a:p>
        </p:txBody>
      </p:sp>
    </p:spTree>
    <p:extLst>
      <p:ext uri="{BB962C8B-B14F-4D97-AF65-F5344CB8AC3E}">
        <p14:creationId xmlns:p14="http://schemas.microsoft.com/office/powerpoint/2010/main" val="1017137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10"/>
          </p:nvPr>
        </p:nvSpPr>
        <p:spPr/>
        <p:txBody>
          <a:bodyPr/>
          <a:lstStyle/>
          <a:p>
            <a:pPr>
              <a:defRPr/>
            </a:pPr>
            <a:fld id="{16DB2980-E44E-476A-9560-CECFB14A6762}" type="slidenum">
              <a:rPr lang="en-US" sz="1800" kern="0" smtClean="0">
                <a:solidFill>
                  <a:sysClr val="windowText" lastClr="000000"/>
                </a:solidFill>
              </a:rPr>
              <a:pPr>
                <a:defRPr/>
              </a:pPr>
              <a:t>2</a:t>
            </a:fld>
            <a:endParaRPr lang="en-US" sz="1800" kern="0">
              <a:solidFill>
                <a:sysClr val="windowText" lastClr="000000"/>
              </a:solidFill>
            </a:endParaRPr>
          </a:p>
        </p:txBody>
      </p:sp>
    </p:spTree>
    <p:extLst>
      <p:ext uri="{BB962C8B-B14F-4D97-AF65-F5344CB8AC3E}">
        <p14:creationId xmlns:p14="http://schemas.microsoft.com/office/powerpoint/2010/main" val="4193867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Master Data Services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Makes it easier for organizations to manage master data structures (object mapping, reference data, and dimensions and hierarchies) used in data integration operations.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With Entity Based Staging, DBAs can load all members and attribute values for an entity at one time.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Explorer and Integration Management functional areas of the Master Data Manager web application have been updated with a new look and feel.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MDS Add-in for Excel democratizes data management, so information workers have the ability to build data management applications directly in Excel.</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Information workers can use this add-in to load a filtered set of data from the MDS database, work with the data in Excel, and then publish the changes back to the MDS database. </a:t>
            </a: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Improved in SQL Server 2016:</a:t>
            </a: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Performance and scale, manageability and monitoring, and security.</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MDS model deployment has been enhanced to support bigger models. </a:t>
            </a:r>
          </a:p>
          <a:p>
            <a:pPr marL="171450" indent="-171450">
              <a:buFont typeface="Arial" panose="020B0604020202020204" pitchFamily="34" charset="0"/>
              <a:buChar char="•"/>
            </a:pPr>
            <a:r>
              <a:rPr lang="en-US" dirty="0"/>
              <a:t>O</a:t>
            </a:r>
            <a:r>
              <a:rPr lang="en-US" sz="1200" kern="1200" dirty="0">
                <a:solidFill>
                  <a:schemeClr val="tx1"/>
                </a:solidFill>
                <a:effectLst/>
                <a:latin typeface="+mn-lt"/>
                <a:ea typeface="+mn-ea"/>
                <a:cs typeface="+mn-cs"/>
              </a:rPr>
              <a:t>ptional row-level compression per entity is now supported.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manageability and monitoring, configurable retention settings for the transaction logs and reuse of entities across models is now supported.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More granular security permissions around read, write, delete, and create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21018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a:t>
            </a:r>
            <a:r>
              <a:rPr lang="en-US" baseline="0" dirty="0"/>
              <a:t> Stop Shop for all enterprise data sources: Central, powerful and intuitive experience across all data sources offering a s</a:t>
            </a:r>
            <a:r>
              <a:rPr lang="en-US" dirty="0"/>
              <a:t>ingle entry point for publishing, discovery and enterprise-wide oversight, management and analytics</a:t>
            </a:r>
          </a:p>
          <a:p>
            <a:pPr marL="171450" indent="-171450">
              <a:buFont typeface="Arial" panose="020B0604020202020204" pitchFamily="34" charset="0"/>
              <a:buChar char="•"/>
            </a:pPr>
            <a:r>
              <a:rPr lang="en-US" dirty="0"/>
              <a:t>Free version</a:t>
            </a:r>
            <a:r>
              <a:rPr lang="en-US" baseline="0" dirty="0"/>
              <a:t> for Power BI users, upcoming premium version offering that will work with many popular data discovery tools in the market</a:t>
            </a:r>
            <a:endParaRPr lang="en-US" dirty="0"/>
          </a:p>
          <a:p>
            <a:pPr marL="171450" indent="-171450">
              <a:buFont typeface="Arial" panose="020B0604020202020204" pitchFamily="34" charset="0"/>
              <a:buChar char="•"/>
            </a:pPr>
            <a:r>
              <a:rPr lang="en-US" dirty="0"/>
              <a:t>No data movement, heavy up front investment: Often</a:t>
            </a:r>
            <a:r>
              <a:rPr lang="en-US" baseline="0" dirty="0"/>
              <a:t> Data Discovery is associated with building a data lake.  Data catalog is not a data lake, it’s a metadata store only where the data remains in the location where it was originally born. You just point to the source, extract metadata and the data source reference – building a map of pointers to data…. Data lakes are project oriented, they contain only data needed for given projects. </a:t>
            </a:r>
            <a:r>
              <a:rPr lang="en-US" dirty="0"/>
              <a:t>Data catalog can </a:t>
            </a:r>
            <a:r>
              <a:rPr lang="en-US" baseline="0" dirty="0"/>
              <a:t>reference ALL data in s single location and is complementary to data lakes – it helps users map which data lives where within the lake and can help the user understand the intended purpose</a:t>
            </a:r>
          </a:p>
          <a:p>
            <a:pPr marL="171450" indent="-171450">
              <a:buFont typeface="Arial" panose="020B0604020202020204" pitchFamily="34" charset="0"/>
              <a:buChar char="•"/>
            </a:pPr>
            <a:r>
              <a:rPr lang="en-US" sz="1200" kern="1200" dirty="0">
                <a:effectLst/>
              </a:rPr>
              <a:t>Any data source: </a:t>
            </a:r>
            <a:r>
              <a:rPr lang="en-US" dirty="0"/>
              <a:t>Structured and unstructured - On premises and in the cloud - Microsoft and non-Microsoft: Oracle, SAP, Teradata, Hadoop, etc. </a:t>
            </a:r>
          </a:p>
          <a:p>
            <a:pPr marL="171450" indent="-171450">
              <a:buFont typeface="Arial" panose="020B0604020202020204" pitchFamily="34" charset="0"/>
              <a:buChar char="•"/>
            </a:pPr>
            <a:r>
              <a:rPr lang="en-US" sz="1200" kern="1200" dirty="0">
                <a:solidFill>
                  <a:schemeClr val="tx1"/>
                </a:solidFill>
                <a:effectLst/>
              </a:rPr>
              <a:t>Also allows 3rd parties to add new data sources through an extensibility API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218741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Secure and scalable way for IT to publish enterprise data to Power BI</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The Power BI Enterprise Gateway enables IT departments to deploy and manage central gateways to serve a large group of users. It is the successor to the Data Management Gateway in Power BI for O365.</a:t>
            </a:r>
          </a:p>
          <a:p>
            <a:pPr lvl="0"/>
            <a:r>
              <a:rPr lang="en-US" sz="1200" b="1" kern="1200" dirty="0">
                <a:solidFill>
                  <a:schemeClr val="tx1"/>
                </a:solidFill>
                <a:effectLst/>
                <a:latin typeface="Segoe UI Light" pitchFamily="34" charset="0"/>
                <a:ea typeface="+mn-ea"/>
                <a:cs typeface="+mn-cs"/>
              </a:rPr>
              <a:t>Centralized way to refresh content in Power BI</a:t>
            </a:r>
            <a:r>
              <a:rPr lang="en-US" sz="1200" kern="1200" dirty="0">
                <a:solidFill>
                  <a:schemeClr val="tx1"/>
                </a:solidFill>
                <a:effectLst/>
                <a:latin typeface="Segoe UI Light" pitchFamily="34" charset="0"/>
                <a:ea typeface="+mn-ea"/>
                <a:cs typeface="+mn-cs"/>
              </a:rPr>
              <a:t> – Instead of each employee installing and configuring a Personal Gateway, IT can configure, manage and maintain a group of Enterprise Gateways to transparently refresh data uploaded to Power BI for the business users and analysts requiring up-to-date data.</a:t>
            </a:r>
          </a:p>
          <a:p>
            <a:pPr lvl="0"/>
            <a:r>
              <a:rPr lang="en-US" sz="1200" b="1" kern="1200" dirty="0">
                <a:solidFill>
                  <a:schemeClr val="tx1"/>
                </a:solidFill>
                <a:effectLst/>
                <a:latin typeface="Segoe UI Light" pitchFamily="34" charset="0"/>
                <a:ea typeface="+mn-ea"/>
                <a:cs typeface="+mn-cs"/>
              </a:rPr>
              <a:t>Load balancing and fail over</a:t>
            </a:r>
            <a:r>
              <a:rPr lang="en-US" sz="1200" kern="1200" dirty="0">
                <a:solidFill>
                  <a:schemeClr val="tx1"/>
                </a:solidFill>
                <a:effectLst/>
                <a:latin typeface="Segoe UI Light" pitchFamily="34" charset="0"/>
                <a:ea typeface="+mn-ea"/>
                <a:cs typeface="+mn-cs"/>
              </a:rPr>
              <a:t> – The Enterprise Gateway has built-in fail over and load balancing capabilities to meet the needs of large enterprises</a:t>
            </a:r>
          </a:p>
          <a:p>
            <a:pPr lvl="0"/>
            <a:r>
              <a:rPr lang="en-US" sz="1200" b="1" kern="1200" dirty="0">
                <a:solidFill>
                  <a:schemeClr val="tx1"/>
                </a:solidFill>
                <a:effectLst/>
                <a:latin typeface="Segoe UI Light" pitchFamily="34" charset="0"/>
                <a:ea typeface="+mn-ea"/>
                <a:cs typeface="+mn-cs"/>
              </a:rPr>
              <a:t>BI governance</a:t>
            </a:r>
            <a:r>
              <a:rPr lang="en-US" sz="1200" kern="1200" dirty="0">
                <a:solidFill>
                  <a:schemeClr val="tx1"/>
                </a:solidFill>
                <a:effectLst/>
                <a:latin typeface="Segoe UI Light" pitchFamily="34" charset="0"/>
                <a:ea typeface="+mn-ea"/>
                <a:cs typeface="+mn-cs"/>
              </a:rPr>
              <a:t> – IT departments gain visibility into Enterprise Gateway usage, such as most commonly accessed data sources, and the users accessing them, empowering them to monitor and audit usage. For example: based on the usage of a particular data source IT might set the maintenance schedule to minimize user impact.</a:t>
            </a:r>
          </a:p>
          <a:p>
            <a:pPr lvl="0"/>
            <a:r>
              <a:rPr lang="en-US" sz="1200" b="1" kern="1200" dirty="0">
                <a:solidFill>
                  <a:schemeClr val="tx1"/>
                </a:solidFill>
                <a:effectLst/>
                <a:latin typeface="Segoe UI Light" pitchFamily="34" charset="0"/>
                <a:ea typeface="+mn-ea"/>
                <a:cs typeface="+mn-cs"/>
              </a:rPr>
              <a:t>Live connection to Tabular and Multidimensional models</a:t>
            </a:r>
            <a:r>
              <a:rPr lang="en-US" sz="1200" kern="1200" dirty="0">
                <a:solidFill>
                  <a:schemeClr val="tx1"/>
                </a:solidFill>
                <a:effectLst/>
                <a:latin typeface="Segoe UI Light" pitchFamily="34" charset="0"/>
                <a:ea typeface="+mn-ea"/>
                <a:cs typeface="+mn-cs"/>
              </a:rPr>
              <a:t> – With the Enterprise Gateway, enterprises, who have invested in SQL Server Analysis Services Tabular or Multidimensional models, with fine grained security, can experience Power BI without having to move their data to the cloud.</a:t>
            </a:r>
          </a:p>
          <a:p>
            <a:pPr lvl="0"/>
            <a:r>
              <a:rPr lang="en-US" sz="1200" b="1" kern="1200" dirty="0" err="1">
                <a:solidFill>
                  <a:schemeClr val="tx1"/>
                </a:solidFill>
                <a:effectLst/>
                <a:latin typeface="Segoe UI Light" pitchFamily="34" charset="0"/>
                <a:ea typeface="+mn-ea"/>
                <a:cs typeface="+mn-cs"/>
              </a:rPr>
              <a:t>DirectQuery</a:t>
            </a:r>
            <a:r>
              <a:rPr lang="en-US" sz="1200" b="1" kern="1200" dirty="0">
                <a:solidFill>
                  <a:schemeClr val="tx1"/>
                </a:solidFill>
                <a:effectLst/>
                <a:latin typeface="Segoe UI Light" pitchFamily="34" charset="0"/>
                <a:ea typeface="+mn-ea"/>
                <a:cs typeface="+mn-cs"/>
              </a:rPr>
              <a:t> over data sources</a:t>
            </a:r>
            <a:r>
              <a:rPr lang="en-US" sz="1200" kern="1200" dirty="0">
                <a:solidFill>
                  <a:schemeClr val="tx1"/>
                </a:solidFill>
                <a:effectLst/>
                <a:latin typeface="Segoe UI Light" pitchFamily="34" charset="0"/>
                <a:ea typeface="+mn-ea"/>
                <a:cs typeface="+mn-cs"/>
              </a:rPr>
              <a:t> –Enterprises can leverage the Enterprise Gateway to directly connect on-premises SQL Servers. More data sources are coming soon!</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 </a:t>
            </a:r>
          </a:p>
          <a:p>
            <a:pPr marL="0" marR="0">
              <a:lnSpc>
                <a:spcPct val="107000"/>
              </a:lnSpc>
              <a:spcBef>
                <a:spcPts val="0"/>
              </a:spcBef>
              <a:spcAft>
                <a:spcPts val="800"/>
              </a:spcAft>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83861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Accounts and Groups are stored within Azure Active Directory</a:t>
            </a:r>
          </a:p>
          <a:p>
            <a:pPr marL="171450" indent="-171450">
              <a:buFontTx/>
              <a:buChar char="-"/>
            </a:pPr>
            <a:r>
              <a:rPr lang="en-US" dirty="0"/>
              <a:t>Subscriptions and licenses</a:t>
            </a:r>
            <a:r>
              <a:rPr lang="en-US" baseline="0" dirty="0"/>
              <a:t> are managed via Office 365</a:t>
            </a:r>
          </a:p>
          <a:p>
            <a:pPr marL="171450" indent="-171450">
              <a:buFontTx/>
              <a:buChar char="-"/>
            </a:pPr>
            <a:r>
              <a:rPr lang="en-US" baseline="0" dirty="0"/>
              <a:t>Universal Groups are created via Power BI or other O365 apps such as Exchange Online.</a:t>
            </a:r>
          </a:p>
          <a:p>
            <a:pPr marL="171450" indent="-171450">
              <a:buFontTx/>
              <a:buChar char="-"/>
            </a:pPr>
            <a:r>
              <a:rPr lang="en-US" baseline="0" dirty="0"/>
              <a:t>Organization Content Packs are great to create a curated set of Dashboards, reports and data sets to share in your organization. When paired with groups, they enable great collaboration and flexibility to customize.</a:t>
            </a:r>
          </a:p>
          <a:p>
            <a:pPr marL="171450" indent="-171450">
              <a:buFontTx/>
              <a:buChar char="-"/>
            </a:pPr>
            <a:r>
              <a:rPr lang="en-US" baseline="0" dirty="0"/>
              <a:t>Support is present for O365 Dedicated customers as well as Power BI Pro being part of the Office 365 E5 offering.</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74319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B2D09C-E420-4905-8E74-B16C6480135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364185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972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EB2D09C-E420-4905-8E74-B16C64801357}" type="slidenum">
              <a:rPr lang="en-US" smtClean="0"/>
              <a:t>26</a:t>
            </a:fld>
            <a:endParaRPr lang="en-US"/>
          </a:p>
        </p:txBody>
      </p:sp>
    </p:spTree>
    <p:extLst>
      <p:ext uri="{BB962C8B-B14F-4D97-AF65-F5344CB8AC3E}">
        <p14:creationId xmlns:p14="http://schemas.microsoft.com/office/powerpoint/2010/main" val="9537451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B2D09C-E420-4905-8E74-B16C64801357}" type="slidenum">
              <a:rPr lang="en-US" smtClean="0"/>
              <a:t>27</a:t>
            </a:fld>
            <a:endParaRPr lang="en-US"/>
          </a:p>
        </p:txBody>
      </p:sp>
    </p:spTree>
    <p:extLst>
      <p:ext uri="{BB962C8B-B14F-4D97-AF65-F5344CB8AC3E}">
        <p14:creationId xmlns:p14="http://schemas.microsoft.com/office/powerpoint/2010/main" val="881994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Slide Image Placeholder 1"/>
          <p:cNvSpPr>
            <a:spLocks noGrp="1" noRot="1" noChangeAspect="1"/>
          </p:cNvSpPr>
          <p:nvPr>
            <p:ph type="sldImg"/>
          </p:nvPr>
        </p:nvSpPr>
        <p:spPr bwMode="auto">
          <a:xfrm>
            <a:off x="393700" y="690563"/>
            <a:ext cx="6146800" cy="345757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defTabSz="923921">
              <a:spcAft>
                <a:spcPts val="0"/>
              </a:spcAft>
              <a:defRPr/>
            </a:pPr>
            <a:endParaRPr lang="en-US" sz="1200" dirty="0"/>
          </a:p>
        </p:txBody>
      </p:sp>
      <p:sp>
        <p:nvSpPr>
          <p:cNvPr id="112643" name="Date Placeholder 5"/>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35966" indent="-283064" eaLnBrk="0" hangingPunct="0">
              <a:defRPr sz="2400">
                <a:solidFill>
                  <a:schemeClr val="tx1"/>
                </a:solidFill>
                <a:latin typeface="Segoe UI" panose="020B0502040204020203" pitchFamily="34" charset="0"/>
                <a:ea typeface="MS PGothic" panose="020B0600070205080204" pitchFamily="34" charset="-128"/>
              </a:defRPr>
            </a:lvl2pPr>
            <a:lvl3pPr marL="1132256" indent="-226451" eaLnBrk="0" hangingPunct="0">
              <a:defRPr sz="2400">
                <a:solidFill>
                  <a:schemeClr val="tx1"/>
                </a:solidFill>
                <a:latin typeface="Segoe UI" panose="020B0502040204020203" pitchFamily="34" charset="0"/>
                <a:ea typeface="MS PGothic" panose="020B0600070205080204" pitchFamily="34" charset="-128"/>
              </a:defRPr>
            </a:lvl3pPr>
            <a:lvl4pPr marL="1585158" indent="-226451" eaLnBrk="0" hangingPunct="0">
              <a:defRPr sz="2400">
                <a:solidFill>
                  <a:schemeClr val="tx1"/>
                </a:solidFill>
                <a:latin typeface="Segoe UI" panose="020B0502040204020203" pitchFamily="34" charset="0"/>
                <a:ea typeface="MS PGothic" panose="020B0600070205080204" pitchFamily="34" charset="-128"/>
              </a:defRPr>
            </a:lvl4pPr>
            <a:lvl5pPr marL="2038060" indent="-226451" eaLnBrk="0" hangingPunct="0">
              <a:defRPr sz="2400">
                <a:solidFill>
                  <a:schemeClr val="tx1"/>
                </a:solidFill>
                <a:latin typeface="Segoe UI" panose="020B0502040204020203" pitchFamily="34" charset="0"/>
                <a:ea typeface="MS PGothic" panose="020B0600070205080204" pitchFamily="34" charset="-128"/>
              </a:defRPr>
            </a:lvl5pPr>
            <a:lvl6pPr marL="2490963"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43865"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396767"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49670"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F4395EB6-EEBC-422B-A049-935522D80420}" type="datetime1">
              <a:rPr lang="en-US" sz="1200">
                <a:solidFill>
                  <a:prstClr val="black"/>
                </a:solidFill>
                <a:latin typeface="Calibri" panose="020F0502020204030204" pitchFamily="34" charset="0"/>
              </a:rPr>
              <a:pPr eaLnBrk="1" hangingPunct="1"/>
              <a:t>12/12/2016</a:t>
            </a:fld>
            <a:endParaRPr lang="en-US" sz="1200" dirty="0">
              <a:solidFill>
                <a:prstClr val="black"/>
              </a:solidFill>
              <a:latin typeface="Calibri" panose="020F0502020204030204" pitchFamily="34" charset="0"/>
            </a:endParaRPr>
          </a:p>
        </p:txBody>
      </p:sp>
      <p:sp>
        <p:nvSpPr>
          <p:cNvPr id="9" name="Footer Placeholder 8"/>
          <p:cNvSpPr>
            <a:spLocks noGrp="1"/>
          </p:cNvSpPr>
          <p:nvPr>
            <p:ph type="ftr" sz="quarter" idx="4"/>
          </p:nvPr>
        </p:nvSpPr>
        <p:spPr>
          <a:xfrm>
            <a:off x="0" y="8757591"/>
            <a:ext cx="3004820" cy="462610"/>
          </a:xfrm>
        </p:spPr>
        <p:txBody>
          <a:bodyPr/>
          <a:lstStyle/>
          <a:p>
            <a:pPr defTabSz="92266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2661"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2645" name="Slide Number Placeholder 9"/>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35966" indent="-283064" eaLnBrk="0" hangingPunct="0">
              <a:defRPr sz="2400">
                <a:solidFill>
                  <a:schemeClr val="tx1"/>
                </a:solidFill>
                <a:latin typeface="Segoe UI" panose="020B0502040204020203" pitchFamily="34" charset="0"/>
                <a:ea typeface="MS PGothic" panose="020B0600070205080204" pitchFamily="34" charset="-128"/>
              </a:defRPr>
            </a:lvl2pPr>
            <a:lvl3pPr marL="1132256" indent="-226451" eaLnBrk="0" hangingPunct="0">
              <a:defRPr sz="2400">
                <a:solidFill>
                  <a:schemeClr val="tx1"/>
                </a:solidFill>
                <a:latin typeface="Segoe UI" panose="020B0502040204020203" pitchFamily="34" charset="0"/>
                <a:ea typeface="MS PGothic" panose="020B0600070205080204" pitchFamily="34" charset="-128"/>
              </a:defRPr>
            </a:lvl3pPr>
            <a:lvl4pPr marL="1585158" indent="-226451" eaLnBrk="0" hangingPunct="0">
              <a:defRPr sz="2400">
                <a:solidFill>
                  <a:schemeClr val="tx1"/>
                </a:solidFill>
                <a:latin typeface="Segoe UI" panose="020B0502040204020203" pitchFamily="34" charset="0"/>
                <a:ea typeface="MS PGothic" panose="020B0600070205080204" pitchFamily="34" charset="-128"/>
              </a:defRPr>
            </a:lvl4pPr>
            <a:lvl5pPr marL="2038060" indent="-226451" eaLnBrk="0" hangingPunct="0">
              <a:defRPr sz="2400">
                <a:solidFill>
                  <a:schemeClr val="tx1"/>
                </a:solidFill>
                <a:latin typeface="Segoe UI" panose="020B0502040204020203" pitchFamily="34" charset="0"/>
                <a:ea typeface="MS PGothic" panose="020B0600070205080204" pitchFamily="34" charset="-128"/>
              </a:defRPr>
            </a:lvl5pPr>
            <a:lvl6pPr marL="2490963"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43865"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396767"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49670"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eaLnBrk="1" hangingPunct="1"/>
            <a:fld id="{3ED7C3AF-3014-4472-B0C5-ED26D74F60AE}" type="slidenum">
              <a:rPr lang="en-US" sz="1200">
                <a:solidFill>
                  <a:prstClr val="black"/>
                </a:solidFill>
                <a:latin typeface="Calibri" panose="020F0502020204030204" pitchFamily="34" charset="0"/>
              </a:rPr>
              <a:pPr eaLnBrk="1" hangingPunct="1"/>
              <a:t>28</a:t>
            </a:fld>
            <a:endParaRPr lang="en-US" sz="1200" dirty="0">
              <a:solidFill>
                <a:prstClr val="black"/>
              </a:solidFill>
              <a:latin typeface="Calibri" panose="020F0502020204030204" pitchFamily="34" charset="0"/>
            </a:endParaRPr>
          </a:p>
        </p:txBody>
      </p:sp>
      <p:sp>
        <p:nvSpPr>
          <p:cNvPr id="112646" name="Header Placeholder 10"/>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defRPr sz="2400">
                <a:solidFill>
                  <a:schemeClr val="tx1"/>
                </a:solidFill>
                <a:latin typeface="Segoe UI" panose="020B0502040204020203" pitchFamily="34" charset="0"/>
                <a:ea typeface="MS PGothic" panose="020B0600070205080204" pitchFamily="34" charset="-128"/>
              </a:defRPr>
            </a:lvl1pPr>
            <a:lvl2pPr marL="735966" indent="-283064" eaLnBrk="0" hangingPunct="0">
              <a:defRPr sz="2400">
                <a:solidFill>
                  <a:schemeClr val="tx1"/>
                </a:solidFill>
                <a:latin typeface="Segoe UI" panose="020B0502040204020203" pitchFamily="34" charset="0"/>
                <a:ea typeface="MS PGothic" panose="020B0600070205080204" pitchFamily="34" charset="-128"/>
              </a:defRPr>
            </a:lvl2pPr>
            <a:lvl3pPr marL="1132256" indent="-226451" eaLnBrk="0" hangingPunct="0">
              <a:defRPr sz="2400">
                <a:solidFill>
                  <a:schemeClr val="tx1"/>
                </a:solidFill>
                <a:latin typeface="Segoe UI" panose="020B0502040204020203" pitchFamily="34" charset="0"/>
                <a:ea typeface="MS PGothic" panose="020B0600070205080204" pitchFamily="34" charset="-128"/>
              </a:defRPr>
            </a:lvl3pPr>
            <a:lvl4pPr marL="1585158" indent="-226451" eaLnBrk="0" hangingPunct="0">
              <a:defRPr sz="2400">
                <a:solidFill>
                  <a:schemeClr val="tx1"/>
                </a:solidFill>
                <a:latin typeface="Segoe UI" panose="020B0502040204020203" pitchFamily="34" charset="0"/>
                <a:ea typeface="MS PGothic" panose="020B0600070205080204" pitchFamily="34" charset="-128"/>
              </a:defRPr>
            </a:lvl4pPr>
            <a:lvl5pPr marL="2038060" indent="-226451" eaLnBrk="0" hangingPunct="0">
              <a:defRPr sz="2400">
                <a:solidFill>
                  <a:schemeClr val="tx1"/>
                </a:solidFill>
                <a:latin typeface="Segoe UI" panose="020B0502040204020203" pitchFamily="34" charset="0"/>
                <a:ea typeface="MS PGothic" panose="020B0600070205080204" pitchFamily="34" charset="-128"/>
              </a:defRPr>
            </a:lvl5pPr>
            <a:lvl6pPr marL="2490963"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6pPr>
            <a:lvl7pPr marL="2943865"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7pPr>
            <a:lvl8pPr marL="3396767"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8pPr>
            <a:lvl9pPr marL="3849670" indent="-226451" defTabSz="923103" eaLnBrk="0" fontAlgn="base" hangingPunct="0">
              <a:spcBef>
                <a:spcPct val="0"/>
              </a:spcBef>
              <a:spcAft>
                <a:spcPct val="0"/>
              </a:spcAft>
              <a:defRPr sz="2400">
                <a:solidFill>
                  <a:schemeClr val="tx1"/>
                </a:solidFill>
                <a:latin typeface="Segoe UI" panose="020B0502040204020203" pitchFamily="34" charset="0"/>
                <a:ea typeface="MS PGothic" panose="020B0600070205080204" pitchFamily="34" charset="-128"/>
              </a:defRPr>
            </a:lvl9pPr>
          </a:lstStyle>
          <a:p>
            <a:pPr defTabSz="923103" eaLnBrk="1" fontAlgn="base" hangingPunct="1">
              <a:spcBef>
                <a:spcPct val="0"/>
              </a:spcBef>
              <a:spcAft>
                <a:spcPct val="0"/>
              </a:spcAft>
            </a:pPr>
            <a:r>
              <a:rPr lang="en-US" sz="1200" dirty="0">
                <a:solidFill>
                  <a:prstClr val="black"/>
                </a:solidFill>
                <a:latin typeface="Calibri" panose="020F0502020204030204" pitchFamily="34" charset="0"/>
              </a:rPr>
              <a:t>System Center Marketing</a:t>
            </a:r>
          </a:p>
        </p:txBody>
      </p:sp>
    </p:spTree>
    <p:extLst>
      <p:ext uri="{BB962C8B-B14F-4D97-AF65-F5344CB8AC3E}">
        <p14:creationId xmlns:p14="http://schemas.microsoft.com/office/powerpoint/2010/main" val="1734137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EB2D09C-E420-4905-8E74-B16C64801357}" type="slidenum">
              <a:rPr lang="en-US" smtClean="0"/>
              <a:t>3</a:t>
            </a:fld>
            <a:endParaRPr lang="en-US"/>
          </a:p>
        </p:txBody>
      </p:sp>
    </p:spTree>
    <p:extLst>
      <p:ext uri="{BB962C8B-B14F-4D97-AF65-F5344CB8AC3E}">
        <p14:creationId xmlns:p14="http://schemas.microsoft.com/office/powerpoint/2010/main" val="2904506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EB2D09C-E420-4905-8E74-B16C64801357}" type="slidenum">
              <a:rPr lang="en-US" smtClean="0"/>
              <a:t>4</a:t>
            </a:fld>
            <a:endParaRPr lang="en-US"/>
          </a:p>
        </p:txBody>
      </p:sp>
    </p:spTree>
    <p:extLst>
      <p:ext uri="{BB962C8B-B14F-4D97-AF65-F5344CB8AC3E}">
        <p14:creationId xmlns:p14="http://schemas.microsoft.com/office/powerpoint/2010/main" val="3952673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9DF66794-D89F-4FAA-846C-F4D7E5DCD295}" type="slidenum">
              <a:rPr lang="en-US" smtClean="0"/>
              <a:t>5</a:t>
            </a:fld>
            <a:endParaRPr lang="en-US" dirty="0"/>
          </a:p>
        </p:txBody>
      </p:sp>
    </p:spTree>
    <p:extLst>
      <p:ext uri="{BB962C8B-B14F-4D97-AF65-F5344CB8AC3E}">
        <p14:creationId xmlns:p14="http://schemas.microsoft.com/office/powerpoint/2010/main" val="354228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achieve a holistic, long-term vision, people, process, and technology must all be explicitly addressed</a:t>
            </a:r>
          </a:p>
          <a:p>
            <a:pPr marL="171450" indent="-171450">
              <a:buFont typeface="Arial" panose="020B0604020202020204" pitchFamily="34" charset="0"/>
              <a:buChar char="•"/>
            </a:pPr>
            <a:r>
              <a:rPr lang="en-US" dirty="0"/>
              <a:t>Responsibilities should extend up and down the management chain</a:t>
            </a:r>
          </a:p>
          <a:p>
            <a:pPr marL="171450" indent="-171450">
              <a:buFont typeface="Arial" panose="020B0604020202020204" pitchFamily="34" charset="0"/>
              <a:buChar char="•"/>
            </a:pPr>
            <a:r>
              <a:rPr lang="en-US" dirty="0"/>
              <a:t>Without a shared sense of ownership, BI Governance is nearly impossible to implement and maintain</a:t>
            </a:r>
          </a:p>
          <a:p>
            <a:pPr marL="171450" indent="-171450">
              <a:buFont typeface="Arial" panose="020B0604020202020204" pitchFamily="34" charset="0"/>
              <a:buChar char="•"/>
            </a:pPr>
            <a:r>
              <a:rPr lang="en-US" dirty="0"/>
              <a:t>BI Governance is best thought of as a continuous improvement effort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EB2D09C-E420-4905-8E74-B16C64801357}" type="slidenum">
              <a:rPr lang="en-US" smtClean="0"/>
              <a:t>6</a:t>
            </a:fld>
            <a:endParaRPr lang="en-US"/>
          </a:p>
        </p:txBody>
      </p:sp>
    </p:spTree>
    <p:extLst>
      <p:ext uri="{BB962C8B-B14F-4D97-AF65-F5344CB8AC3E}">
        <p14:creationId xmlns:p14="http://schemas.microsoft.com/office/powerpoint/2010/main" val="1853370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DB2980-E44E-476A-9560-CECFB14A6762}" type="slidenum">
              <a:rPr lang="en-US" sz="1800" kern="0" smtClean="0">
                <a:solidFill>
                  <a:sysClr val="windowText" lastClr="000000"/>
                </a:solidFill>
              </a:rPr>
              <a:pPr>
                <a:defRPr/>
              </a:pPr>
              <a:t>7</a:t>
            </a:fld>
            <a:endParaRPr lang="en-US" sz="1800" kern="0">
              <a:solidFill>
                <a:sysClr val="windowText" lastClr="000000"/>
              </a:solidFill>
            </a:endParaRPr>
          </a:p>
        </p:txBody>
      </p:sp>
    </p:spTree>
    <p:extLst>
      <p:ext uri="{BB962C8B-B14F-4D97-AF65-F5344CB8AC3E}">
        <p14:creationId xmlns:p14="http://schemas.microsoft.com/office/powerpoint/2010/main" val="17443596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DB2980-E44E-476A-9560-CECFB14A6762}" type="slidenum">
              <a:rPr lang="en-US" sz="1800" kern="0" smtClean="0">
                <a:solidFill>
                  <a:sysClr val="windowText" lastClr="000000"/>
                </a:solidFill>
              </a:rPr>
              <a:pPr>
                <a:defRPr/>
              </a:pPr>
              <a:t>8</a:t>
            </a:fld>
            <a:endParaRPr lang="en-US" sz="1800" kern="0">
              <a:solidFill>
                <a:sysClr val="windowText" lastClr="000000"/>
              </a:solidFill>
            </a:endParaRPr>
          </a:p>
        </p:txBody>
      </p:sp>
    </p:spTree>
    <p:extLst>
      <p:ext uri="{BB962C8B-B14F-4D97-AF65-F5344CB8AC3E}">
        <p14:creationId xmlns:p14="http://schemas.microsoft.com/office/powerpoint/2010/main" val="2650951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DB2980-E44E-476A-9560-CECFB14A6762}" type="slidenum">
              <a:rPr lang="en-US" sz="1800" kern="0" smtClean="0">
                <a:solidFill>
                  <a:sysClr val="windowText" lastClr="000000"/>
                </a:solidFill>
              </a:rPr>
              <a:pPr>
                <a:defRPr/>
              </a:pPr>
              <a:t>9</a:t>
            </a:fld>
            <a:endParaRPr lang="en-US" sz="1800" kern="0">
              <a:solidFill>
                <a:sysClr val="windowText" lastClr="000000"/>
              </a:solidFill>
            </a:endParaRPr>
          </a:p>
        </p:txBody>
      </p:sp>
    </p:spTree>
    <p:extLst>
      <p:ext uri="{BB962C8B-B14F-4D97-AF65-F5344CB8AC3E}">
        <p14:creationId xmlns:p14="http://schemas.microsoft.com/office/powerpoint/2010/main" val="1458486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1116376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2431678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2093289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Rectangle 1"/>
          <p:cNvSpPr/>
          <p:nvPr userDrawn="1"/>
        </p:nvSpPr>
        <p:spPr>
          <a:xfrm>
            <a:off x="1" y="0"/>
            <a:ext cx="12192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80" dirty="0"/>
          </a:p>
        </p:txBody>
      </p:sp>
    </p:spTree>
    <p:extLst>
      <p:ext uri="{BB962C8B-B14F-4D97-AF65-F5344CB8AC3E}">
        <p14:creationId xmlns:p14="http://schemas.microsoft.com/office/powerpoint/2010/main" val="9671859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9519" t="25612" r="71112" b="37624"/>
          <a:stretch/>
        </p:blipFill>
        <p:spPr>
          <a:xfrm>
            <a:off x="-1131532" y="-156880"/>
            <a:ext cx="15074250" cy="7153284"/>
          </a:xfrm>
          <a:prstGeom prst="rect">
            <a:avLst/>
          </a:prstGeom>
        </p:spPr>
      </p:pic>
      <p:sp>
        <p:nvSpPr>
          <p:cNvPr id="2" name="Title 1"/>
          <p:cNvSpPr>
            <a:spLocks noGrp="1"/>
          </p:cNvSpPr>
          <p:nvPr>
            <p:ph type="title"/>
          </p:nvPr>
        </p:nvSpPr>
        <p:spPr>
          <a:xfrm>
            <a:off x="838200" y="2160674"/>
            <a:ext cx="10515600" cy="1325563"/>
          </a:xfr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FBCFA76-A401-45D4-A3B8-5B9C47FBD981}" type="datetimeFigureOut">
              <a:rPr lang="en-US" smtClean="0"/>
              <a:pPr/>
              <a:t>12/12/2016</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ACBD0B2-045C-43C9-93B3-9B0A263FE4F5}" type="slidenum">
              <a:rPr lang="en-US" smtClean="0"/>
              <a:pPr/>
              <a:t>‹#›</a:t>
            </a:fld>
            <a:endParaRPr lang="en-US" dirty="0"/>
          </a:p>
        </p:txBody>
      </p:sp>
    </p:spTree>
    <p:extLst>
      <p:ext uri="{BB962C8B-B14F-4D97-AF65-F5344CB8AC3E}">
        <p14:creationId xmlns:p14="http://schemas.microsoft.com/office/powerpoint/2010/main" val="24654923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9278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4163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8944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8369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99884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52655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4070" y="365125"/>
            <a:ext cx="10929730" cy="1325563"/>
          </a:xfrm>
        </p:spPr>
        <p:txBody>
          <a:bodyPr/>
          <a:lstStyle>
            <a:lvl1pPr>
              <a:defRPr>
                <a:latin typeface="Segoe UI Light" panose="020B0502040204020203" pitchFamily="34" charset="0"/>
                <a:cs typeface="Segoe UI Light" panose="020B0502040204020203" pitchFamily="34" charset="0"/>
              </a:defRPr>
            </a:lvl1pPr>
          </a:lstStyle>
          <a:p>
            <a:r>
              <a:rPr lang="en-US"/>
              <a:t>Click to edit Master title style</a:t>
            </a:r>
          </a:p>
        </p:txBody>
      </p:sp>
      <p:sp>
        <p:nvSpPr>
          <p:cNvPr id="3" name="Content Placeholder 2"/>
          <p:cNvSpPr>
            <a:spLocks noGrp="1"/>
          </p:cNvSpPr>
          <p:nvPr>
            <p:ph idx="1"/>
          </p:nvPr>
        </p:nvSpPr>
        <p:spPr>
          <a:xfrm>
            <a:off x="424070" y="1825625"/>
            <a:ext cx="10929730" cy="4351338"/>
          </a:xfrm>
        </p:spPr>
        <p:txBody>
          <a:bodyPr/>
          <a:lstStyle>
            <a:lvl1pPr>
              <a:defRPr>
                <a:latin typeface="Segoe UI Light" panose="020B0502040204020203" pitchFamily="34" charset="0"/>
                <a:cs typeface="Segoe UI Light" panose="020B0502040204020203" pitchFamily="34" charset="0"/>
              </a:defRPr>
            </a:lvl1pPr>
            <a:lvl2pPr>
              <a:defRPr>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9926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96917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807134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16043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137357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A64F4F-C3FD-4B07-8005-E28FB1175600}"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07719076-B1CF-409C-978B-753F218D81C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57168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267437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37614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02357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936517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945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22317948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2352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217436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287380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11514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831724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29794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9966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98249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79301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7306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4005265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035132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000872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564302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8535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83757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55712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1496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89251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140804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3558666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3655828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0D46A22-C55E-449F-AA2E-4C6A86A12471}" type="datetimeFigureOut">
              <a:rPr lang="en-US" smtClean="0"/>
              <a:t>12/12/2016</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14960D2B-763F-4A1B-9395-8972ED16B6E3}" type="slidenum">
              <a:rPr lang="en-US" smtClean="0"/>
              <a:t>‹#›</a:t>
            </a:fld>
            <a:endParaRPr lang="en-US"/>
          </a:p>
        </p:txBody>
      </p:sp>
    </p:spTree>
    <p:extLst>
      <p:ext uri="{BB962C8B-B14F-4D97-AF65-F5344CB8AC3E}">
        <p14:creationId xmlns:p14="http://schemas.microsoft.com/office/powerpoint/2010/main" val="2199702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0817" y="365125"/>
            <a:ext cx="1094298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10817" y="1825625"/>
            <a:ext cx="10942983"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845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23" r:id="rId12"/>
    <p:sldLayoutId id="2147483724" r:id="rId13"/>
  </p:sldLayoutIdLst>
  <p:txStyles>
    <p:titleStyle>
      <a:lvl1pPr algn="l" defTabSz="914400" rtl="0" eaLnBrk="1" latinLnBrk="0" hangingPunct="1">
        <a:lnSpc>
          <a:spcPct val="90000"/>
        </a:lnSpc>
        <a:spcBef>
          <a:spcPct val="0"/>
        </a:spcBef>
        <a:buNone/>
        <a:defRPr sz="4400" kern="1200">
          <a:solidFill>
            <a:schemeClr val="tx1"/>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defRPr>
            </a:lvl1pPr>
          </a:lstStyle>
          <a:p>
            <a:fld id="{F0A64F4F-C3FD-4B07-8005-E28FB1175600}" type="datetimeFigureOut">
              <a:rPr lang="en-US" smtClean="0">
                <a:solidFill>
                  <a:prstClr val="black">
                    <a:tint val="75000"/>
                  </a:prstClr>
                </a:solidFill>
              </a:rPr>
              <a:pPr/>
              <a:t>12/12/2016</a:t>
            </a:fld>
            <a:endParaRPr lang="en-US" dirty="0">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defRPr>
            </a:lvl1pPr>
          </a:lstStyle>
          <a:p>
            <a:fld id="{07719076-B1CF-409C-978B-753F218D81C3}"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595453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325501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1EFD8-0A7B-44AE-BC7B-4868FDA83592}" type="datetimeFigureOut">
              <a:rPr lang="en-US" smtClean="0">
                <a:solidFill>
                  <a:prstClr val="black">
                    <a:tint val="75000"/>
                  </a:prstClr>
                </a:solidFill>
              </a:rPr>
              <a:pPr/>
              <a:t>12/12/2016</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583059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hyperlink" Target="https://powerbi.microsoft.com/en-us/documentation/powerbi-admin-governance/" TargetMode="Externa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emf"/><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image" Target="../media/image15.emf"/><Relationship Id="rId5" Type="http://schemas.openxmlformats.org/officeDocument/2006/relationships/image" Target="../media/image14.gif"/><Relationship Id="rId4" Type="http://schemas.openxmlformats.org/officeDocument/2006/relationships/image" Target="../media/image13.emf"/></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hemeOverride" Target="../theme/themeOverride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7.xml"/><Relationship Id="rId1" Type="http://schemas.openxmlformats.org/officeDocument/2006/relationships/themeOverride" Target="../theme/themeOverride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7.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microsoft.com/office/2007/relationships/hdphoto" Target="../media/hdphoto2.wdp"/><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24.em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hemeOverride" Target="../theme/themeOverride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hemeOverride" Target="../theme/themeOverride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8" Type="http://schemas.openxmlformats.org/officeDocument/2006/relationships/hyperlink" Target="https://www.microsoft.com/itshowcase/Article/Content/161/How-Microsoft-IT-Rolled-out-Power-BI-for-Microsoft-Employees" TargetMode="External"/><Relationship Id="rId3" Type="http://schemas.openxmlformats.org/officeDocument/2006/relationships/hyperlink" Target="http://angryanalytics.com/" TargetMode="External"/><Relationship Id="rId7" Type="http://schemas.openxmlformats.org/officeDocument/2006/relationships/hyperlink" Target="https://powerbi.microsoft.com/en-us/documentation/powerbi-admin-power-bi-security/" TargetMode="External"/><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hyperlink" Target="https://powerbi.microsoft.com/en-us/documentation/powerbi-admin-rls/" TargetMode="External"/><Relationship Id="rId5" Type="http://schemas.openxmlformats.org/officeDocument/2006/relationships/hyperlink" Target="https://support.office.com/en-us/article/Assign-or-remove-licenses-for-Office-365-for-business-997596b5-4173-4627-b915-36abac6786dc?ui=en-US&amp;rs=en-US&amp;ad=US" TargetMode="External"/><Relationship Id="rId4" Type="http://schemas.openxmlformats.org/officeDocument/2006/relationships/hyperlink" Target="https://powerbi.microsoft.com/en-us/documentation/powerbi-admin-auditing/"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hyperlink" Target="http://www.b-eye-network.com/blogs/eckerson/archives/2013/03/a_guide_for_bi.php"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7.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7.xml"/><Relationship Id="rId1" Type="http://schemas.openxmlformats.org/officeDocument/2006/relationships/themeOverride" Target="../theme/themeOverr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80999" y="1042850"/>
            <a:ext cx="9144000" cy="2387600"/>
          </a:xfrm>
        </p:spPr>
        <p:txBody>
          <a:bodyPr>
            <a:normAutofit/>
          </a:bodyPr>
          <a:lstStyle/>
          <a:p>
            <a:pPr algn="l"/>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Power BI </a:t>
            </a:r>
            <a:b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br>
            <a:r>
              <a:rPr lang="en-US" sz="5400" dirty="0">
                <a:solidFill>
                  <a:srgbClr val="282828"/>
                </a:solidFill>
                <a:latin typeface="Segoe UI Light" panose="020B0502040204020203" pitchFamily="34" charset="0"/>
                <a:cs typeface="Segoe UI Light" panose="020B0502040204020203" pitchFamily="34" charset="0"/>
              </a:rPr>
              <a:t>Self-Service BI Governance</a:t>
            </a:r>
            <a:endParaRPr lang="en-US" sz="4800" dirty="0">
              <a:solidFill>
                <a:srgbClr val="282828"/>
              </a:solidFill>
              <a:latin typeface="Segoe UI Light" panose="020B0502040204020203" pitchFamily="34" charset="0"/>
              <a:cs typeface="Segoe UI Light" panose="020B0502040204020203" pitchFamily="34" charset="0"/>
            </a:endParaRPr>
          </a:p>
        </p:txBody>
      </p:sp>
      <p:sp>
        <p:nvSpPr>
          <p:cNvPr id="9" name="Freeform 8"/>
          <p:cNvSpPr/>
          <p:nvPr/>
        </p:nvSpPr>
        <p:spPr bwMode="auto">
          <a:xfrm>
            <a:off x="325827" y="5828192"/>
            <a:ext cx="651098" cy="688152"/>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Subtitle 2"/>
          <p:cNvSpPr>
            <a:spLocks noGrp="1"/>
          </p:cNvSpPr>
          <p:nvPr>
            <p:ph type="subTitle" idx="1"/>
          </p:nvPr>
        </p:nvSpPr>
        <p:spPr>
          <a:xfrm>
            <a:off x="1080999" y="4087906"/>
            <a:ext cx="4441120" cy="2164976"/>
          </a:xfrm>
        </p:spPr>
        <p:txBody>
          <a:bodyPr>
            <a:normAutofit/>
          </a:bodyPr>
          <a:lstStyle/>
          <a:p>
            <a:pPr algn="l"/>
            <a:r>
              <a:rPr lang="en-US" sz="3600" dirty="0">
                <a:latin typeface="Segoe UI Semilight" panose="020B0402040204020203" pitchFamily="34" charset="0"/>
                <a:cs typeface="Segoe UI Semilight" panose="020B0402040204020203" pitchFamily="34" charset="0"/>
              </a:rPr>
              <a:t>Manish Wardekar</a:t>
            </a:r>
          </a:p>
          <a:p>
            <a:pPr algn="l"/>
            <a:r>
              <a:rPr lang="en-US" sz="1600" dirty="0">
                <a:latin typeface="Segoe UI Semilight" panose="020B0402040204020203" pitchFamily="34" charset="0"/>
                <a:cs typeface="Segoe UI Semilight" panose="020B0402040204020203" pitchFamily="34" charset="0"/>
              </a:rPr>
              <a:t>Director – WW Productivity, Business Analytics</a:t>
            </a:r>
          </a:p>
          <a:p>
            <a:pPr algn="l">
              <a:spcBef>
                <a:spcPts val="0"/>
              </a:spcBef>
            </a:pPr>
            <a:r>
              <a:rPr lang="en-US" sz="1600" dirty="0">
                <a:latin typeface="Segoe UI Semilight" panose="020B0402040204020203" pitchFamily="34" charset="0"/>
                <a:cs typeface="Segoe UI Semilight" panose="020B0402040204020203" pitchFamily="34" charset="0"/>
              </a:rPr>
              <a:t>manishw@microsoft.com</a:t>
            </a:r>
          </a:p>
        </p:txBody>
      </p:sp>
    </p:spTree>
    <p:extLst>
      <p:ext uri="{BB962C8B-B14F-4D97-AF65-F5344CB8AC3E}">
        <p14:creationId xmlns:p14="http://schemas.microsoft.com/office/powerpoint/2010/main" val="6663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dirty="0">
              <a:solidFill>
                <a:srgbClr val="EDC30D"/>
              </a:solidFill>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3305908" y="4512307"/>
            <a:ext cx="8466992" cy="20027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800"/>
              </a:spcAft>
              <a:buNone/>
            </a:pPr>
            <a:endParaRPr lang="en-US" dirty="0">
              <a:latin typeface="Segoe UI" panose="020B0502040204020203" pitchFamily="34" charset="0"/>
              <a:cs typeface="Segoe UI" panose="020B0502040204020203" pitchFamily="34" charset="0"/>
            </a:endParaRPr>
          </a:p>
        </p:txBody>
      </p:sp>
      <p:sp>
        <p:nvSpPr>
          <p:cNvPr id="7" name="Title 3"/>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EDC30D"/>
                </a:solidFill>
                <a:latin typeface="Segoe UI Light" panose="020B0502040204020203" pitchFamily="34" charset="0"/>
                <a:cs typeface="Segoe UI Light" panose="020B0502040204020203" pitchFamily="34" charset="0"/>
              </a:rPr>
              <a:t>Governance Model</a:t>
            </a:r>
            <a:endParaRPr lang="en-US" sz="6000" dirty="0">
              <a:solidFill>
                <a:srgbClr val="EDC30D"/>
              </a:solidFill>
              <a:latin typeface="Segoe UI Light" panose="020B0502040204020203" pitchFamily="34" charset="0"/>
              <a:cs typeface="Segoe UI Light" panose="020B0502040204020203" pitchFamily="34" charset="0"/>
            </a:endParaRPr>
          </a:p>
        </p:txBody>
      </p:sp>
      <p:grpSp>
        <p:nvGrpSpPr>
          <p:cNvPr id="24" name="Group 23"/>
          <p:cNvGrpSpPr/>
          <p:nvPr/>
        </p:nvGrpSpPr>
        <p:grpSpPr>
          <a:xfrm>
            <a:off x="2508892" y="1555651"/>
            <a:ext cx="5467350" cy="4886325"/>
            <a:chOff x="104775" y="1479451"/>
            <a:chExt cx="5467350" cy="4886325"/>
          </a:xfrm>
        </p:grpSpPr>
        <p:sp>
          <p:nvSpPr>
            <p:cNvPr id="2" name="Isosceles Triangle 1"/>
            <p:cNvSpPr/>
            <p:nvPr/>
          </p:nvSpPr>
          <p:spPr>
            <a:xfrm>
              <a:off x="104775" y="1479451"/>
              <a:ext cx="5467350" cy="4886325"/>
            </a:xfrm>
            <a:prstGeom prst="triangl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516887" y="2148931"/>
              <a:ext cx="643125" cy="369332"/>
            </a:xfrm>
            <a:prstGeom prst="rect">
              <a:avLst/>
            </a:prstGeom>
            <a:noFill/>
          </p:spPr>
          <p:txBody>
            <a:bodyPr wrap="none" rtlCol="0">
              <a:spAutoFit/>
            </a:bodyPr>
            <a:lstStyle/>
            <a:p>
              <a:r>
                <a:rPr lang="en-US" dirty="0"/>
                <a:t>EDW</a:t>
              </a:r>
            </a:p>
          </p:txBody>
        </p:sp>
        <p:sp>
          <p:nvSpPr>
            <p:cNvPr id="12" name="TextBox 11"/>
            <p:cNvSpPr txBox="1"/>
            <p:nvPr/>
          </p:nvSpPr>
          <p:spPr>
            <a:xfrm>
              <a:off x="1838786" y="2943295"/>
              <a:ext cx="1999330" cy="923330"/>
            </a:xfrm>
            <a:prstGeom prst="rect">
              <a:avLst/>
            </a:prstGeom>
            <a:noFill/>
          </p:spPr>
          <p:txBody>
            <a:bodyPr wrap="none" rtlCol="0">
              <a:spAutoFit/>
            </a:bodyPr>
            <a:lstStyle/>
            <a:p>
              <a:pPr algn="ctr"/>
              <a:r>
                <a:rPr lang="en-US" dirty="0"/>
                <a:t>Business Unit</a:t>
              </a:r>
            </a:p>
            <a:p>
              <a:pPr algn="ctr"/>
              <a:r>
                <a:rPr lang="en-US" dirty="0"/>
                <a:t>Dashboards, KPIs &amp;</a:t>
              </a:r>
            </a:p>
            <a:p>
              <a:pPr algn="ctr"/>
              <a:r>
                <a:rPr lang="en-US" dirty="0"/>
                <a:t>Scorecards</a:t>
              </a:r>
            </a:p>
          </p:txBody>
        </p:sp>
        <p:sp>
          <p:nvSpPr>
            <p:cNvPr id="13" name="TextBox 12"/>
            <p:cNvSpPr txBox="1"/>
            <p:nvPr/>
          </p:nvSpPr>
          <p:spPr>
            <a:xfrm>
              <a:off x="1683167" y="4081852"/>
              <a:ext cx="2154949" cy="646331"/>
            </a:xfrm>
            <a:prstGeom prst="rect">
              <a:avLst/>
            </a:prstGeom>
            <a:noFill/>
          </p:spPr>
          <p:txBody>
            <a:bodyPr wrap="none" rtlCol="0">
              <a:spAutoFit/>
            </a:bodyPr>
            <a:lstStyle/>
            <a:p>
              <a:pPr algn="ctr"/>
              <a:r>
                <a:rPr lang="en-US" dirty="0"/>
                <a:t>Departmental, Team </a:t>
              </a:r>
              <a:br>
                <a:rPr lang="en-US" dirty="0"/>
              </a:br>
              <a:r>
                <a:rPr lang="en-US" dirty="0"/>
                <a:t>or Group Reporting</a:t>
              </a:r>
            </a:p>
          </p:txBody>
        </p:sp>
        <p:sp>
          <p:nvSpPr>
            <p:cNvPr id="14" name="TextBox 13"/>
            <p:cNvSpPr txBox="1"/>
            <p:nvPr/>
          </p:nvSpPr>
          <p:spPr>
            <a:xfrm>
              <a:off x="1793577" y="5106188"/>
              <a:ext cx="1819986" cy="369332"/>
            </a:xfrm>
            <a:prstGeom prst="rect">
              <a:avLst/>
            </a:prstGeom>
            <a:noFill/>
          </p:spPr>
          <p:txBody>
            <a:bodyPr wrap="none" rtlCol="0">
              <a:spAutoFit/>
            </a:bodyPr>
            <a:lstStyle/>
            <a:p>
              <a:pPr algn="ctr"/>
              <a:r>
                <a:rPr lang="en-US" dirty="0"/>
                <a:t>Project Reporting</a:t>
              </a:r>
            </a:p>
          </p:txBody>
        </p:sp>
        <p:sp>
          <p:nvSpPr>
            <p:cNvPr id="15" name="TextBox 14"/>
            <p:cNvSpPr txBox="1"/>
            <p:nvPr/>
          </p:nvSpPr>
          <p:spPr>
            <a:xfrm>
              <a:off x="1723077" y="5802653"/>
              <a:ext cx="1960986" cy="369332"/>
            </a:xfrm>
            <a:prstGeom prst="rect">
              <a:avLst/>
            </a:prstGeom>
            <a:noFill/>
          </p:spPr>
          <p:txBody>
            <a:bodyPr wrap="none" rtlCol="0">
              <a:spAutoFit/>
            </a:bodyPr>
            <a:lstStyle/>
            <a:p>
              <a:pPr algn="ctr"/>
              <a:r>
                <a:rPr lang="en-US" dirty="0"/>
                <a:t>Personal Reporting</a:t>
              </a:r>
            </a:p>
          </p:txBody>
        </p:sp>
        <p:cxnSp>
          <p:nvCxnSpPr>
            <p:cNvPr id="8" name="Straight Connector 7"/>
            <p:cNvCxnSpPr/>
            <p:nvPr/>
          </p:nvCxnSpPr>
          <p:spPr>
            <a:xfrm>
              <a:off x="2133600" y="2723975"/>
              <a:ext cx="1381125" cy="9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33525" y="3856925"/>
              <a:ext cx="2628900" cy="9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961079" y="4778497"/>
              <a:ext cx="3708415" cy="221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32454" y="5611508"/>
              <a:ext cx="4658029" cy="225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5306653" y="1372037"/>
            <a:ext cx="2705677" cy="461665"/>
          </a:xfrm>
          <a:prstGeom prst="rect">
            <a:avLst/>
          </a:prstGeom>
          <a:noFill/>
        </p:spPr>
        <p:txBody>
          <a:bodyPr wrap="none" rtlCol="0">
            <a:spAutoFit/>
          </a:bodyPr>
          <a:lstStyle/>
          <a:p>
            <a:r>
              <a:rPr lang="en-US" sz="2400" b="1" dirty="0">
                <a:latin typeface="Segoe UI Semibold" panose="020B0702040204020203" pitchFamily="34" charset="0"/>
                <a:cs typeface="Segoe UI Semibold" panose="020B0702040204020203" pitchFamily="34" charset="0"/>
              </a:rPr>
              <a:t>TIGHT CONTROLS</a:t>
            </a:r>
          </a:p>
        </p:txBody>
      </p:sp>
      <p:sp>
        <p:nvSpPr>
          <p:cNvPr id="26" name="TextBox 25"/>
          <p:cNvSpPr txBox="1"/>
          <p:nvPr/>
        </p:nvSpPr>
        <p:spPr>
          <a:xfrm>
            <a:off x="8048418" y="6093202"/>
            <a:ext cx="2481257" cy="461665"/>
          </a:xfrm>
          <a:prstGeom prst="rect">
            <a:avLst/>
          </a:prstGeom>
          <a:noFill/>
        </p:spPr>
        <p:txBody>
          <a:bodyPr wrap="none" rtlCol="0">
            <a:spAutoFit/>
          </a:bodyPr>
          <a:lstStyle/>
          <a:p>
            <a:r>
              <a:rPr lang="en-US" sz="2400" b="1" dirty="0">
                <a:latin typeface="Segoe UI Semibold" panose="020B0702040204020203" pitchFamily="34" charset="0"/>
                <a:cs typeface="Segoe UI Semibold" panose="020B0702040204020203" pitchFamily="34" charset="0"/>
              </a:rPr>
              <a:t>LESS CONTROLS</a:t>
            </a:r>
          </a:p>
        </p:txBody>
      </p:sp>
      <p:sp>
        <p:nvSpPr>
          <p:cNvPr id="27" name="TextBox 26"/>
          <p:cNvSpPr txBox="1"/>
          <p:nvPr/>
        </p:nvSpPr>
        <p:spPr>
          <a:xfrm>
            <a:off x="6188992" y="2421748"/>
            <a:ext cx="2283959" cy="923330"/>
          </a:xfrm>
          <a:prstGeom prst="rect">
            <a:avLst/>
          </a:prstGeom>
          <a:noFill/>
        </p:spPr>
        <p:txBody>
          <a:bodyPr wrap="none" rtlCol="0">
            <a:spAutoFit/>
          </a:bodyPr>
          <a:lstStyle/>
          <a:p>
            <a:r>
              <a:rPr lang="en-US" dirty="0"/>
              <a:t>Permanent Record</a:t>
            </a:r>
          </a:p>
          <a:p>
            <a:r>
              <a:rPr lang="en-US" dirty="0"/>
              <a:t>Subject to Compliance</a:t>
            </a:r>
          </a:p>
          <a:p>
            <a:endParaRPr lang="en-US" dirty="0"/>
          </a:p>
        </p:txBody>
      </p:sp>
      <p:sp>
        <p:nvSpPr>
          <p:cNvPr id="28" name="TextBox 27"/>
          <p:cNvSpPr txBox="1"/>
          <p:nvPr/>
        </p:nvSpPr>
        <p:spPr>
          <a:xfrm>
            <a:off x="7033635" y="3720720"/>
            <a:ext cx="2533835" cy="923330"/>
          </a:xfrm>
          <a:prstGeom prst="rect">
            <a:avLst/>
          </a:prstGeom>
          <a:noFill/>
        </p:spPr>
        <p:txBody>
          <a:bodyPr wrap="none" rtlCol="0">
            <a:spAutoFit/>
          </a:bodyPr>
          <a:lstStyle/>
          <a:p>
            <a:r>
              <a:rPr lang="en-US" dirty="0"/>
              <a:t>Knowledge Management</a:t>
            </a:r>
          </a:p>
          <a:p>
            <a:r>
              <a:rPr lang="en-US" dirty="0"/>
              <a:t>Information Sharing</a:t>
            </a:r>
          </a:p>
          <a:p>
            <a:endParaRPr lang="en-US" dirty="0"/>
          </a:p>
        </p:txBody>
      </p:sp>
      <p:sp>
        <p:nvSpPr>
          <p:cNvPr id="29" name="TextBox 28"/>
          <p:cNvSpPr txBox="1"/>
          <p:nvPr/>
        </p:nvSpPr>
        <p:spPr>
          <a:xfrm>
            <a:off x="7747591" y="5240229"/>
            <a:ext cx="2498826" cy="923330"/>
          </a:xfrm>
          <a:prstGeom prst="rect">
            <a:avLst/>
          </a:prstGeom>
          <a:noFill/>
        </p:spPr>
        <p:txBody>
          <a:bodyPr wrap="none" rtlCol="0">
            <a:spAutoFit/>
          </a:bodyPr>
          <a:lstStyle/>
          <a:p>
            <a:r>
              <a:rPr lang="en-US" dirty="0"/>
              <a:t>Personal/Private Views</a:t>
            </a:r>
          </a:p>
          <a:p>
            <a:r>
              <a:rPr lang="en-US" dirty="0"/>
              <a:t>Data Science Exploration</a:t>
            </a:r>
          </a:p>
          <a:p>
            <a:endParaRPr lang="en-US" dirty="0"/>
          </a:p>
        </p:txBody>
      </p:sp>
      <p:sp>
        <p:nvSpPr>
          <p:cNvPr id="30" name="TextBox 29"/>
          <p:cNvSpPr txBox="1"/>
          <p:nvPr/>
        </p:nvSpPr>
        <p:spPr>
          <a:xfrm>
            <a:off x="2082660" y="2456323"/>
            <a:ext cx="2044534" cy="923330"/>
          </a:xfrm>
          <a:prstGeom prst="rect">
            <a:avLst/>
          </a:prstGeom>
          <a:noFill/>
        </p:spPr>
        <p:txBody>
          <a:bodyPr wrap="none" rtlCol="0">
            <a:spAutoFit/>
          </a:bodyPr>
          <a:lstStyle/>
          <a:p>
            <a:pPr algn="r"/>
            <a:r>
              <a:rPr lang="en-US" dirty="0"/>
              <a:t>Push Down Content</a:t>
            </a:r>
          </a:p>
          <a:p>
            <a:pPr algn="r"/>
            <a:r>
              <a:rPr lang="en-US" dirty="0"/>
              <a:t>Reporting Services</a:t>
            </a:r>
          </a:p>
          <a:p>
            <a:pPr algn="r"/>
            <a:endParaRPr lang="en-US" dirty="0"/>
          </a:p>
        </p:txBody>
      </p:sp>
      <p:sp>
        <p:nvSpPr>
          <p:cNvPr id="31" name="TextBox 30"/>
          <p:cNvSpPr txBox="1"/>
          <p:nvPr/>
        </p:nvSpPr>
        <p:spPr>
          <a:xfrm>
            <a:off x="809633" y="3737195"/>
            <a:ext cx="2261004" cy="1200329"/>
          </a:xfrm>
          <a:prstGeom prst="rect">
            <a:avLst/>
          </a:prstGeom>
          <a:noFill/>
        </p:spPr>
        <p:txBody>
          <a:bodyPr wrap="none" rtlCol="0">
            <a:spAutoFit/>
          </a:bodyPr>
          <a:lstStyle/>
          <a:p>
            <a:pPr algn="r"/>
            <a:r>
              <a:rPr lang="en-US" dirty="0"/>
              <a:t>Push Up Content</a:t>
            </a:r>
          </a:p>
          <a:p>
            <a:pPr algn="r"/>
            <a:r>
              <a:rPr lang="en-US" dirty="0"/>
              <a:t>Power BI Desktop</a:t>
            </a:r>
          </a:p>
          <a:p>
            <a:pPr algn="r"/>
            <a:r>
              <a:rPr lang="en-US" dirty="0"/>
              <a:t>Excel or other Reports</a:t>
            </a:r>
          </a:p>
          <a:p>
            <a:pPr algn="r"/>
            <a:endParaRPr lang="en-US" dirty="0"/>
          </a:p>
        </p:txBody>
      </p:sp>
    </p:spTree>
    <p:extLst>
      <p:ext uri="{BB962C8B-B14F-4D97-AF65-F5344CB8AC3E}">
        <p14:creationId xmlns:p14="http://schemas.microsoft.com/office/powerpoint/2010/main" val="2604431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18643" y="56378"/>
            <a:ext cx="5539364" cy="6734216"/>
          </a:xfrm>
          <a:prstGeom prst="rect">
            <a:avLst/>
          </a:prstGeom>
        </p:spPr>
      </p:pic>
      <p:pic>
        <p:nvPicPr>
          <p:cNvPr id="8" name="Picture 7"/>
          <p:cNvPicPr>
            <a:picLocks noChangeAspect="1"/>
          </p:cNvPicPr>
          <p:nvPr/>
        </p:nvPicPr>
        <p:blipFill>
          <a:blip r:embed="rId4"/>
          <a:stretch>
            <a:fillRect/>
          </a:stretch>
        </p:blipFill>
        <p:spPr>
          <a:xfrm>
            <a:off x="5946596" y="963832"/>
            <a:ext cx="6126221" cy="4482124"/>
          </a:xfrm>
          <a:prstGeom prst="rect">
            <a:avLst/>
          </a:prstGeom>
        </p:spPr>
      </p:pic>
      <p:sp>
        <p:nvSpPr>
          <p:cNvPr id="9" name="Rectangle 8"/>
          <p:cNvSpPr/>
          <p:nvPr/>
        </p:nvSpPr>
        <p:spPr>
          <a:xfrm>
            <a:off x="7067127" y="5877702"/>
            <a:ext cx="4631528" cy="452590"/>
          </a:xfrm>
          <a:prstGeom prst="rect">
            <a:avLst/>
          </a:prstGeom>
        </p:spPr>
        <p:txBody>
          <a:bodyPr wrap="square">
            <a:spAutoFit/>
          </a:bodyPr>
          <a:lstStyle/>
          <a:p>
            <a:r>
              <a:rPr lang="en-US" sz="2353" u="sng" dirty="0">
                <a:solidFill>
                  <a:srgbClr val="0563C1"/>
                </a:solidFill>
                <a:latin typeface="Calibri" panose="020F0502020204030204" pitchFamily="34" charset="0"/>
                <a:ea typeface="Calibri" panose="020F0502020204030204" pitchFamily="34" charset="0"/>
                <a:hlinkClick r:id="rId5"/>
              </a:rPr>
              <a:t>Power BI Governance White Paper</a:t>
            </a:r>
            <a:endParaRPr lang="en-US" sz="2353" dirty="0">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91152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15183" y="487"/>
            <a:ext cx="7561634" cy="6857027"/>
          </a:xfrm>
          <a:prstGeom prst="rect">
            <a:avLst/>
          </a:prstGeom>
        </p:spPr>
      </p:pic>
    </p:spTree>
    <p:extLst>
      <p:ext uri="{BB962C8B-B14F-4D97-AF65-F5344CB8AC3E}">
        <p14:creationId xmlns:p14="http://schemas.microsoft.com/office/powerpoint/2010/main" val="240980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42900" y="173494"/>
            <a:ext cx="11601450" cy="6564912"/>
          </a:xfrm>
          <a:prstGeom prst="rect">
            <a:avLst/>
          </a:prstGeom>
        </p:spPr>
      </p:pic>
    </p:spTree>
    <p:extLst>
      <p:ext uri="{BB962C8B-B14F-4D97-AF65-F5344CB8AC3E}">
        <p14:creationId xmlns:p14="http://schemas.microsoft.com/office/powerpoint/2010/main" val="390996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stretch>
            <a:fillRect/>
          </a:stretch>
        </p:blipFill>
        <p:spPr>
          <a:xfrm>
            <a:off x="1388240" y="593460"/>
            <a:ext cx="9218294" cy="5784480"/>
          </a:xfrm>
          <a:prstGeom prst="rect">
            <a:avLst/>
          </a:prstGeom>
        </p:spPr>
      </p:pic>
    </p:spTree>
    <p:extLst>
      <p:ext uri="{BB962C8B-B14F-4D97-AF65-F5344CB8AC3E}">
        <p14:creationId xmlns:p14="http://schemas.microsoft.com/office/powerpoint/2010/main" val="4261934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718847"/>
            <a:ext cx="12192000" cy="4577594"/>
          </a:xfrm>
          <a:prstGeom prst="rect">
            <a:avLst/>
          </a:prstGeom>
        </p:spPr>
      </p:pic>
      <p:pic>
        <p:nvPicPr>
          <p:cNvPr id="3" name="Picture 2"/>
          <p:cNvPicPr>
            <a:picLocks noChangeAspect="1"/>
          </p:cNvPicPr>
          <p:nvPr/>
        </p:nvPicPr>
        <p:blipFill>
          <a:blip r:embed="rId4"/>
          <a:stretch>
            <a:fillRect/>
          </a:stretch>
        </p:blipFill>
        <p:spPr>
          <a:xfrm>
            <a:off x="242887" y="375822"/>
            <a:ext cx="9165432" cy="1037596"/>
          </a:xfrm>
          <a:prstGeom prst="rect">
            <a:avLst/>
          </a:prstGeom>
        </p:spPr>
      </p:pic>
    </p:spTree>
    <p:extLst>
      <p:ext uri="{BB962C8B-B14F-4D97-AF65-F5344CB8AC3E}">
        <p14:creationId xmlns:p14="http://schemas.microsoft.com/office/powerpoint/2010/main" val="3258137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118949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dirty="0">
              <a:solidFill>
                <a:srgbClr val="EDC30D"/>
              </a:solidFill>
              <a:latin typeface="Segoe UI Light" panose="020B0502040204020203" pitchFamily="34" charset="0"/>
              <a:cs typeface="Segoe UI Light" panose="020B0502040204020203" pitchFamily="34" charset="0"/>
            </a:endParaRPr>
          </a:p>
        </p:txBody>
      </p:sp>
      <p:sp>
        <p:nvSpPr>
          <p:cNvPr id="7" name="Title 3"/>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EDC30D"/>
                </a:solidFill>
                <a:latin typeface="Segoe UI Light" panose="020B0502040204020203" pitchFamily="34" charset="0"/>
                <a:cs typeface="Segoe UI Light" panose="020B0502040204020203" pitchFamily="34" charset="0"/>
              </a:rPr>
              <a:t>Example</a:t>
            </a:r>
            <a:endParaRPr lang="en-US" sz="6000" dirty="0">
              <a:solidFill>
                <a:srgbClr val="EDC30D"/>
              </a:solidFill>
              <a:latin typeface="Segoe UI Light" panose="020B0502040204020203" pitchFamily="34" charset="0"/>
              <a:cs typeface="Segoe UI Light" panose="020B0502040204020203" pitchFamily="34" charset="0"/>
            </a:endParaRPr>
          </a:p>
        </p:txBody>
      </p:sp>
      <p:sp>
        <p:nvSpPr>
          <p:cNvPr id="3" name="Can 2"/>
          <p:cNvSpPr/>
          <p:nvPr/>
        </p:nvSpPr>
        <p:spPr>
          <a:xfrm>
            <a:off x="605736" y="4140762"/>
            <a:ext cx="471343" cy="422753"/>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n 11"/>
          <p:cNvSpPr/>
          <p:nvPr/>
        </p:nvSpPr>
        <p:spPr>
          <a:xfrm>
            <a:off x="928075" y="4308104"/>
            <a:ext cx="415044" cy="372258"/>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414381" y="4650335"/>
            <a:ext cx="1188382" cy="374129"/>
          </a:xfrm>
          <a:prstGeom prst="rect">
            <a:avLst/>
          </a:prstGeom>
          <a:noFill/>
        </p:spPr>
        <p:txBody>
          <a:bodyPr wrap="none" rtlCol="0">
            <a:spAutoFit/>
          </a:bodyPr>
          <a:lstStyle/>
          <a:p>
            <a:pPr algn="ctr"/>
            <a:r>
              <a:rPr lang="en-US" sz="1100" dirty="0"/>
              <a:t>Data Warehouse &amp;</a:t>
            </a:r>
            <a:br>
              <a:rPr lang="en-US" sz="1100" dirty="0"/>
            </a:br>
            <a:r>
              <a:rPr lang="en-US" sz="1100" dirty="0"/>
              <a:t>App Databases</a:t>
            </a:r>
          </a:p>
        </p:txBody>
      </p:sp>
      <p:sp>
        <p:nvSpPr>
          <p:cNvPr id="5" name="Cube 4"/>
          <p:cNvSpPr/>
          <p:nvPr/>
        </p:nvSpPr>
        <p:spPr>
          <a:xfrm>
            <a:off x="543314" y="5323685"/>
            <a:ext cx="414291" cy="404903"/>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435860" y="2714381"/>
            <a:ext cx="1274708" cy="261610"/>
          </a:xfrm>
          <a:prstGeom prst="rect">
            <a:avLst/>
          </a:prstGeom>
          <a:noFill/>
        </p:spPr>
        <p:txBody>
          <a:bodyPr wrap="none" rtlCol="0">
            <a:spAutoFit/>
          </a:bodyPr>
          <a:lstStyle/>
          <a:p>
            <a:r>
              <a:rPr lang="en-US" sz="1100" dirty="0"/>
              <a:t>Big Data/Data Lake</a:t>
            </a:r>
          </a:p>
        </p:txBody>
      </p:sp>
      <p:sp>
        <p:nvSpPr>
          <p:cNvPr id="48" name="Cube 47"/>
          <p:cNvSpPr/>
          <p:nvPr/>
        </p:nvSpPr>
        <p:spPr>
          <a:xfrm>
            <a:off x="832664" y="5537354"/>
            <a:ext cx="437464" cy="444502"/>
          </a:xfrm>
          <a:prstGeom prst="cub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291185" y="6013927"/>
            <a:ext cx="1311578" cy="430887"/>
          </a:xfrm>
          <a:prstGeom prst="rect">
            <a:avLst/>
          </a:prstGeom>
          <a:noFill/>
        </p:spPr>
        <p:txBody>
          <a:bodyPr wrap="none" rtlCol="0">
            <a:spAutoFit/>
          </a:bodyPr>
          <a:lstStyle/>
          <a:p>
            <a:pPr algn="ctr"/>
            <a:r>
              <a:rPr lang="en-US" sz="1100" dirty="0"/>
              <a:t>Analysis Services</a:t>
            </a:r>
          </a:p>
          <a:p>
            <a:r>
              <a:rPr lang="en-US" sz="1100" dirty="0"/>
              <a:t>BI Semantic Models</a:t>
            </a:r>
          </a:p>
        </p:txBody>
      </p:sp>
      <p:sp>
        <p:nvSpPr>
          <p:cNvPr id="49" name="TextBox 48"/>
          <p:cNvSpPr txBox="1"/>
          <p:nvPr/>
        </p:nvSpPr>
        <p:spPr>
          <a:xfrm>
            <a:off x="149974" y="3584969"/>
            <a:ext cx="1701195" cy="430887"/>
          </a:xfrm>
          <a:prstGeom prst="rect">
            <a:avLst/>
          </a:prstGeom>
          <a:noFill/>
        </p:spPr>
        <p:txBody>
          <a:bodyPr wrap="square" rtlCol="0">
            <a:spAutoFit/>
          </a:bodyPr>
          <a:lstStyle/>
          <a:p>
            <a:pPr algn="ctr"/>
            <a:r>
              <a:rPr lang="en-US" sz="1100" dirty="0"/>
              <a:t>Cloud Apps, Streams </a:t>
            </a:r>
            <a:br>
              <a:rPr lang="en-US" sz="1100" dirty="0"/>
            </a:br>
            <a:r>
              <a:rPr lang="en-US" sz="1100" dirty="0"/>
              <a:t>&amp; IoT Data</a:t>
            </a:r>
          </a:p>
        </p:txBody>
      </p:sp>
      <p:sp>
        <p:nvSpPr>
          <p:cNvPr id="52" name="TextBox 51"/>
          <p:cNvSpPr txBox="1"/>
          <p:nvPr/>
        </p:nvSpPr>
        <p:spPr>
          <a:xfrm>
            <a:off x="702879" y="1718469"/>
            <a:ext cx="930063" cy="261610"/>
          </a:xfrm>
          <a:prstGeom prst="rect">
            <a:avLst/>
          </a:prstGeom>
          <a:noFill/>
        </p:spPr>
        <p:txBody>
          <a:bodyPr wrap="none" rtlCol="0">
            <a:spAutoFit/>
          </a:bodyPr>
          <a:lstStyle/>
          <a:p>
            <a:r>
              <a:rPr lang="en-US" sz="1100" dirty="0"/>
              <a:t>Data Sources</a:t>
            </a:r>
          </a:p>
        </p:txBody>
      </p:sp>
      <p:pic>
        <p:nvPicPr>
          <p:cNvPr id="53" name="Picture 52"/>
          <p:cNvPicPr>
            <a:picLocks noChangeAspect="1"/>
          </p:cNvPicPr>
          <p:nvPr/>
        </p:nvPicPr>
        <p:blipFill>
          <a:blip r:embed="rId3">
            <a:duotone>
              <a:prstClr val="black"/>
              <a:schemeClr val="tx2">
                <a:tint val="45000"/>
                <a:satMod val="400000"/>
              </a:schemeClr>
            </a:duotone>
          </a:blip>
          <a:stretch>
            <a:fillRect/>
          </a:stretch>
        </p:blipFill>
        <p:spPr>
          <a:xfrm>
            <a:off x="3110479" y="1143438"/>
            <a:ext cx="1641293" cy="1641293"/>
          </a:xfrm>
          <a:prstGeom prst="rect">
            <a:avLst/>
          </a:prstGeom>
        </p:spPr>
      </p:pic>
      <p:sp>
        <p:nvSpPr>
          <p:cNvPr id="54" name="TextBox 53"/>
          <p:cNvSpPr txBox="1"/>
          <p:nvPr/>
        </p:nvSpPr>
        <p:spPr>
          <a:xfrm>
            <a:off x="3068822" y="2390728"/>
            <a:ext cx="1736373" cy="261610"/>
          </a:xfrm>
          <a:prstGeom prst="rect">
            <a:avLst/>
          </a:prstGeom>
          <a:noFill/>
        </p:spPr>
        <p:txBody>
          <a:bodyPr wrap="none" rtlCol="0">
            <a:spAutoFit/>
          </a:bodyPr>
          <a:lstStyle/>
          <a:p>
            <a:r>
              <a:rPr lang="en-US" sz="1100" dirty="0"/>
              <a:t>Data Governance Stewards</a:t>
            </a:r>
          </a:p>
        </p:txBody>
      </p:sp>
      <p:pic>
        <p:nvPicPr>
          <p:cNvPr id="57" name="Picture 56"/>
          <p:cNvPicPr>
            <a:picLocks noChangeAspect="1"/>
          </p:cNvPicPr>
          <p:nvPr/>
        </p:nvPicPr>
        <p:blipFill rotWithShape="1">
          <a:blip r:embed="rId4">
            <a:grayscl/>
          </a:blip>
          <a:srcRect l="31454"/>
          <a:stretch/>
        </p:blipFill>
        <p:spPr>
          <a:xfrm>
            <a:off x="6588519" y="4262653"/>
            <a:ext cx="2597151" cy="2528140"/>
          </a:xfrm>
          <a:prstGeom prst="rect">
            <a:avLst/>
          </a:prstGeom>
        </p:spPr>
      </p:pic>
      <p:sp>
        <p:nvSpPr>
          <p:cNvPr id="58" name="TextBox 57"/>
          <p:cNvSpPr txBox="1"/>
          <p:nvPr/>
        </p:nvSpPr>
        <p:spPr>
          <a:xfrm>
            <a:off x="7183354" y="6465525"/>
            <a:ext cx="1343638" cy="261610"/>
          </a:xfrm>
          <a:prstGeom prst="rect">
            <a:avLst/>
          </a:prstGeom>
          <a:noFill/>
        </p:spPr>
        <p:txBody>
          <a:bodyPr wrap="none" rtlCol="0">
            <a:spAutoFit/>
          </a:bodyPr>
          <a:lstStyle/>
          <a:p>
            <a:r>
              <a:rPr lang="en-US" sz="1100" dirty="0"/>
              <a:t>Self-Service BI Users</a:t>
            </a:r>
          </a:p>
        </p:txBody>
      </p:sp>
      <p:sp>
        <p:nvSpPr>
          <p:cNvPr id="66" name="Rounded Rectangle 65"/>
          <p:cNvSpPr/>
          <p:nvPr/>
        </p:nvSpPr>
        <p:spPr>
          <a:xfrm>
            <a:off x="2843073" y="2699023"/>
            <a:ext cx="2132456" cy="79023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Security, Roles, Data Sources, Data Catalog, Master Data Version Control and Audit</a:t>
            </a:r>
          </a:p>
        </p:txBody>
      </p:sp>
      <p:sp>
        <p:nvSpPr>
          <p:cNvPr id="67" name="Rounded Rectangle 66"/>
          <p:cNvSpPr/>
          <p:nvPr/>
        </p:nvSpPr>
        <p:spPr>
          <a:xfrm>
            <a:off x="2830448" y="3640839"/>
            <a:ext cx="2132456" cy="96379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Approved Secure Shared </a:t>
            </a:r>
            <a:br>
              <a:rPr lang="en-US" sz="1100" b="1" dirty="0"/>
            </a:br>
            <a:r>
              <a:rPr lang="en-US" sz="1100" b="1" dirty="0"/>
              <a:t>Data Sources, Datasets</a:t>
            </a:r>
          </a:p>
          <a:p>
            <a:pPr algn="ctr"/>
            <a:r>
              <a:rPr lang="en-US" sz="1100" b="1" dirty="0"/>
              <a:t>via Enterprise Data Gateway and/or Content Packs</a:t>
            </a:r>
          </a:p>
        </p:txBody>
      </p:sp>
      <p:sp>
        <p:nvSpPr>
          <p:cNvPr id="91" name="Rounded Rectangle 90"/>
          <p:cNvSpPr/>
          <p:nvPr/>
        </p:nvSpPr>
        <p:spPr>
          <a:xfrm>
            <a:off x="5046630" y="4453899"/>
            <a:ext cx="955614" cy="684061"/>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t>Approval Workflow to Deploy</a:t>
            </a:r>
          </a:p>
        </p:txBody>
      </p:sp>
      <p:sp>
        <p:nvSpPr>
          <p:cNvPr id="92" name="Oval 91"/>
          <p:cNvSpPr/>
          <p:nvPr/>
        </p:nvSpPr>
        <p:spPr>
          <a:xfrm>
            <a:off x="316494" y="1677186"/>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3" name="Oval 92"/>
          <p:cNvSpPr/>
          <p:nvPr/>
        </p:nvSpPr>
        <p:spPr>
          <a:xfrm>
            <a:off x="2540324" y="2467938"/>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4" name="Oval 93"/>
          <p:cNvSpPr/>
          <p:nvPr/>
        </p:nvSpPr>
        <p:spPr>
          <a:xfrm>
            <a:off x="2538542" y="3529222"/>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96" name="Oval 95"/>
          <p:cNvSpPr/>
          <p:nvPr/>
        </p:nvSpPr>
        <p:spPr>
          <a:xfrm>
            <a:off x="4840027" y="4861199"/>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cxnSp>
        <p:nvCxnSpPr>
          <p:cNvPr id="97" name="Elbow Connector 96"/>
          <p:cNvCxnSpPr>
            <a:stCxn id="91" idx="0"/>
          </p:cNvCxnSpPr>
          <p:nvPr/>
        </p:nvCxnSpPr>
        <p:spPr>
          <a:xfrm rot="16200000" flipV="1">
            <a:off x="3846240" y="2775701"/>
            <a:ext cx="2843876" cy="512519"/>
          </a:xfrm>
          <a:prstGeom prst="bentConnector2">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
        <p:nvSpPr>
          <p:cNvPr id="101" name="Oval 100"/>
          <p:cNvSpPr/>
          <p:nvPr/>
        </p:nvSpPr>
        <p:spPr>
          <a:xfrm>
            <a:off x="4726657" y="172199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02" name="Oval 101"/>
          <p:cNvSpPr/>
          <p:nvPr/>
        </p:nvSpPr>
        <p:spPr>
          <a:xfrm>
            <a:off x="5867355" y="3769906"/>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03" name="Rounded Rectangle 102"/>
          <p:cNvSpPr/>
          <p:nvPr/>
        </p:nvSpPr>
        <p:spPr>
          <a:xfrm>
            <a:off x="6788945" y="1394494"/>
            <a:ext cx="2132456" cy="297903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b="1" dirty="0"/>
          </a:p>
          <a:p>
            <a:pPr algn="ctr"/>
            <a:endParaRPr lang="en-US" sz="1100" b="1" dirty="0">
              <a:solidFill>
                <a:schemeClr val="tx1"/>
              </a:solidFill>
            </a:endParaRPr>
          </a:p>
        </p:txBody>
      </p:sp>
      <p:sp>
        <p:nvSpPr>
          <p:cNvPr id="114" name="Rectangle 113"/>
          <p:cNvSpPr/>
          <p:nvPr/>
        </p:nvSpPr>
        <p:spPr>
          <a:xfrm>
            <a:off x="6812001" y="2252100"/>
            <a:ext cx="2119831" cy="1785104"/>
          </a:xfrm>
          <a:prstGeom prst="rect">
            <a:avLst/>
          </a:prstGeom>
        </p:spPr>
        <p:txBody>
          <a:bodyPr wrap="square">
            <a:spAutoFit/>
          </a:bodyPr>
          <a:lstStyle/>
          <a:p>
            <a:pPr algn="ctr"/>
            <a:r>
              <a:rPr lang="en-US" sz="1100" b="1" dirty="0">
                <a:solidFill>
                  <a:schemeClr val="bg1"/>
                </a:solidFill>
              </a:rPr>
              <a:t>Organizational Content Packs</a:t>
            </a:r>
          </a:p>
          <a:p>
            <a:pPr algn="ctr"/>
            <a:r>
              <a:rPr lang="en-US" sz="1100" b="1" dirty="0">
                <a:solidFill>
                  <a:schemeClr val="bg1"/>
                </a:solidFill>
              </a:rPr>
              <a:t>Shared Data Sources </a:t>
            </a:r>
          </a:p>
          <a:p>
            <a:pPr algn="ctr"/>
            <a:r>
              <a:rPr lang="en-US" sz="1100" b="1" dirty="0">
                <a:solidFill>
                  <a:schemeClr val="bg1"/>
                </a:solidFill>
              </a:rPr>
              <a:t>Shared Datasets</a:t>
            </a:r>
          </a:p>
          <a:p>
            <a:pPr algn="ctr"/>
            <a:r>
              <a:rPr lang="en-US" sz="1100" b="1" dirty="0">
                <a:solidFill>
                  <a:schemeClr val="bg1"/>
                </a:solidFill>
              </a:rPr>
              <a:t>Shared Data Models</a:t>
            </a:r>
          </a:p>
          <a:p>
            <a:pPr algn="ctr"/>
            <a:endParaRPr lang="en-US" sz="1100" b="1" dirty="0">
              <a:solidFill>
                <a:schemeClr val="bg1"/>
              </a:solidFill>
            </a:endParaRPr>
          </a:p>
          <a:p>
            <a:pPr algn="ctr"/>
            <a:r>
              <a:rPr lang="en-US" sz="1100" b="1" dirty="0">
                <a:solidFill>
                  <a:schemeClr val="bg1"/>
                </a:solidFill>
              </a:rPr>
              <a:t>Reports and Dashboards</a:t>
            </a:r>
          </a:p>
          <a:p>
            <a:pPr algn="ctr"/>
            <a:endParaRPr lang="en-US" sz="1100" b="1" dirty="0">
              <a:solidFill>
                <a:schemeClr val="bg1"/>
              </a:solidFill>
            </a:endParaRPr>
          </a:p>
          <a:p>
            <a:pPr algn="ctr"/>
            <a:r>
              <a:rPr lang="en-US" sz="1100" b="1" dirty="0">
                <a:solidFill>
                  <a:schemeClr val="bg1"/>
                </a:solidFill>
              </a:rPr>
              <a:t>Groups Workspaces</a:t>
            </a:r>
          </a:p>
          <a:p>
            <a:pPr algn="ctr"/>
            <a:r>
              <a:rPr lang="en-US" sz="1100" b="1" dirty="0">
                <a:solidFill>
                  <a:schemeClr val="bg1"/>
                </a:solidFill>
              </a:rPr>
              <a:t>OneDrive for Business</a:t>
            </a:r>
          </a:p>
          <a:p>
            <a:pPr algn="ctr"/>
            <a:r>
              <a:rPr lang="en-US" sz="1100" b="1" dirty="0">
                <a:solidFill>
                  <a:schemeClr val="bg1"/>
                </a:solidFill>
              </a:rPr>
              <a:t>SharePoint Lists</a:t>
            </a:r>
          </a:p>
        </p:txBody>
      </p:sp>
      <p:sp>
        <p:nvSpPr>
          <p:cNvPr id="115" name="Oval 114"/>
          <p:cNvSpPr/>
          <p:nvPr/>
        </p:nvSpPr>
        <p:spPr>
          <a:xfrm>
            <a:off x="7386768" y="4671126"/>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cxnSp>
        <p:nvCxnSpPr>
          <p:cNvPr id="118" name="Elbow Connector 117"/>
          <p:cNvCxnSpPr>
            <a:stCxn id="91" idx="3"/>
            <a:endCxn id="103" idx="1"/>
          </p:cNvCxnSpPr>
          <p:nvPr/>
        </p:nvCxnSpPr>
        <p:spPr>
          <a:xfrm flipV="1">
            <a:off x="6002244" y="2884013"/>
            <a:ext cx="786701" cy="1911917"/>
          </a:xfrm>
          <a:prstGeom prst="bentConnector3">
            <a:avLst>
              <a:gd name="adj1" fmla="val 50000"/>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a:endCxn id="103" idx="2"/>
          </p:cNvCxnSpPr>
          <p:nvPr/>
        </p:nvCxnSpPr>
        <p:spPr>
          <a:xfrm flipV="1">
            <a:off x="7855173" y="4373532"/>
            <a:ext cx="0" cy="1072404"/>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6972574" y="1646474"/>
            <a:ext cx="1765197" cy="390220"/>
            <a:chOff x="7852358" y="2355536"/>
            <a:chExt cx="1765197" cy="390220"/>
          </a:xfrm>
        </p:grpSpPr>
        <p:sp>
          <p:nvSpPr>
            <p:cNvPr id="104" name="Freeform 103"/>
            <p:cNvSpPr/>
            <p:nvPr/>
          </p:nvSpPr>
          <p:spPr bwMode="auto">
            <a:xfrm>
              <a:off x="7852358" y="2355536"/>
              <a:ext cx="361550" cy="38212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a:xfrm>
              <a:off x="8165619" y="2376424"/>
              <a:ext cx="1451936" cy="369332"/>
            </a:xfrm>
            <a:prstGeom prst="rect">
              <a:avLst/>
            </a:prstGeom>
          </p:spPr>
          <p:txBody>
            <a:bodyPr wrap="none">
              <a:spAutoFit/>
            </a:bodyPr>
            <a:lstStyle/>
            <a:p>
              <a:r>
                <a:rPr lang="en-US" b="1" dirty="0"/>
                <a:t>PowerBI.com</a:t>
              </a:r>
              <a:endParaRPr lang="en-US" dirty="0"/>
            </a:p>
          </p:txBody>
        </p:sp>
      </p:grpSp>
      <p:grpSp>
        <p:nvGrpSpPr>
          <p:cNvPr id="156" name="Group 155"/>
          <p:cNvGrpSpPr/>
          <p:nvPr/>
        </p:nvGrpSpPr>
        <p:grpSpPr>
          <a:xfrm>
            <a:off x="9280419" y="1906955"/>
            <a:ext cx="2415226" cy="380146"/>
            <a:chOff x="9151756" y="1419949"/>
            <a:chExt cx="2415226" cy="380146"/>
          </a:xfrm>
        </p:grpSpPr>
        <p:sp>
          <p:nvSpPr>
            <p:cNvPr id="140" name="Oval 139"/>
            <p:cNvSpPr/>
            <p:nvPr/>
          </p:nvSpPr>
          <p:spPr>
            <a:xfrm>
              <a:off x="9151756" y="1419949"/>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8" name="TextBox 147"/>
            <p:cNvSpPr txBox="1"/>
            <p:nvPr/>
          </p:nvSpPr>
          <p:spPr>
            <a:xfrm>
              <a:off x="9540465" y="1474779"/>
              <a:ext cx="2026517" cy="261610"/>
            </a:xfrm>
            <a:prstGeom prst="rect">
              <a:avLst/>
            </a:prstGeom>
            <a:noFill/>
          </p:spPr>
          <p:txBody>
            <a:bodyPr wrap="none" rtlCol="0">
              <a:spAutoFit/>
            </a:bodyPr>
            <a:lstStyle/>
            <a:p>
              <a:r>
                <a:rPr lang="en-US" sz="1100" dirty="0"/>
                <a:t>Add New Reporting Data Source</a:t>
              </a:r>
            </a:p>
          </p:txBody>
        </p:sp>
      </p:grpSp>
      <p:grpSp>
        <p:nvGrpSpPr>
          <p:cNvPr id="157" name="Group 156"/>
          <p:cNvGrpSpPr/>
          <p:nvPr/>
        </p:nvGrpSpPr>
        <p:grpSpPr>
          <a:xfrm>
            <a:off x="9280419" y="2356962"/>
            <a:ext cx="2750060" cy="430887"/>
            <a:chOff x="9157729" y="1944468"/>
            <a:chExt cx="2750060" cy="430887"/>
          </a:xfrm>
        </p:grpSpPr>
        <p:sp>
          <p:nvSpPr>
            <p:cNvPr id="141" name="Oval 140"/>
            <p:cNvSpPr/>
            <p:nvPr/>
          </p:nvSpPr>
          <p:spPr>
            <a:xfrm>
              <a:off x="9157729" y="197550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49" name="TextBox 148"/>
            <p:cNvSpPr txBox="1"/>
            <p:nvPr/>
          </p:nvSpPr>
          <p:spPr>
            <a:xfrm>
              <a:off x="9564164" y="1944468"/>
              <a:ext cx="2343625" cy="430887"/>
            </a:xfrm>
            <a:prstGeom prst="rect">
              <a:avLst/>
            </a:prstGeom>
            <a:noFill/>
          </p:spPr>
          <p:txBody>
            <a:bodyPr wrap="square" rtlCol="0">
              <a:spAutoFit/>
            </a:bodyPr>
            <a:lstStyle/>
            <a:p>
              <a:r>
                <a:rPr lang="en-US" sz="1100" dirty="0"/>
                <a:t>Perform Data Source Security </a:t>
              </a:r>
              <a:br>
                <a:rPr lang="en-US" sz="1100" dirty="0"/>
              </a:br>
              <a:r>
                <a:rPr lang="en-US" sz="1100" dirty="0"/>
                <a:t>and Governance Management Tasks</a:t>
              </a:r>
            </a:p>
          </p:txBody>
        </p:sp>
      </p:grpSp>
      <p:grpSp>
        <p:nvGrpSpPr>
          <p:cNvPr id="161" name="Group 160"/>
          <p:cNvGrpSpPr/>
          <p:nvPr/>
        </p:nvGrpSpPr>
        <p:grpSpPr>
          <a:xfrm>
            <a:off x="9280419" y="2857710"/>
            <a:ext cx="2788379" cy="430887"/>
            <a:chOff x="9151756" y="2429301"/>
            <a:chExt cx="2788379" cy="430887"/>
          </a:xfrm>
        </p:grpSpPr>
        <p:sp>
          <p:nvSpPr>
            <p:cNvPr id="142" name="Oval 141"/>
            <p:cNvSpPr/>
            <p:nvPr/>
          </p:nvSpPr>
          <p:spPr>
            <a:xfrm>
              <a:off x="9151756" y="2475628"/>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50" name="TextBox 149"/>
            <p:cNvSpPr txBox="1"/>
            <p:nvPr/>
          </p:nvSpPr>
          <p:spPr>
            <a:xfrm>
              <a:off x="9564164" y="2429301"/>
              <a:ext cx="2375971" cy="430887"/>
            </a:xfrm>
            <a:prstGeom prst="rect">
              <a:avLst/>
            </a:prstGeom>
            <a:noFill/>
          </p:spPr>
          <p:txBody>
            <a:bodyPr wrap="none" rtlCol="0">
              <a:spAutoFit/>
            </a:bodyPr>
            <a:lstStyle/>
            <a:p>
              <a:r>
                <a:rPr lang="en-US" sz="1100" dirty="0"/>
                <a:t>Publish Approved Shared Data Source </a:t>
              </a:r>
              <a:br>
                <a:rPr lang="en-US" sz="1100" dirty="0"/>
              </a:br>
              <a:r>
                <a:rPr lang="en-US" sz="1100" dirty="0"/>
                <a:t>for Analysts/Power Users</a:t>
              </a:r>
            </a:p>
          </p:txBody>
        </p:sp>
      </p:grpSp>
      <p:grpSp>
        <p:nvGrpSpPr>
          <p:cNvPr id="160" name="Group 159"/>
          <p:cNvGrpSpPr/>
          <p:nvPr/>
        </p:nvGrpSpPr>
        <p:grpSpPr>
          <a:xfrm>
            <a:off x="9280419" y="3358458"/>
            <a:ext cx="2472587" cy="440978"/>
            <a:chOff x="9151756" y="2833833"/>
            <a:chExt cx="2472587" cy="440978"/>
          </a:xfrm>
        </p:grpSpPr>
        <p:sp>
          <p:nvSpPr>
            <p:cNvPr id="143" name="Oval 142"/>
            <p:cNvSpPr/>
            <p:nvPr/>
          </p:nvSpPr>
          <p:spPr>
            <a:xfrm>
              <a:off x="9151756" y="2894665"/>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51" name="TextBox 150"/>
            <p:cNvSpPr txBox="1"/>
            <p:nvPr/>
          </p:nvSpPr>
          <p:spPr>
            <a:xfrm>
              <a:off x="9564164" y="2833833"/>
              <a:ext cx="2060179" cy="430887"/>
            </a:xfrm>
            <a:prstGeom prst="rect">
              <a:avLst/>
            </a:prstGeom>
            <a:noFill/>
          </p:spPr>
          <p:txBody>
            <a:bodyPr wrap="none" rtlCol="0">
              <a:spAutoFit/>
            </a:bodyPr>
            <a:lstStyle/>
            <a:p>
              <a:r>
                <a:rPr lang="en-US" sz="1100" dirty="0"/>
                <a:t>Develop Reporting Content with </a:t>
              </a:r>
              <a:br>
                <a:rPr lang="en-US" sz="1100" dirty="0"/>
              </a:br>
              <a:r>
                <a:rPr lang="en-US" sz="1100" dirty="0"/>
                <a:t>Approved Shared Data Sources</a:t>
              </a:r>
            </a:p>
          </p:txBody>
        </p:sp>
      </p:grpSp>
      <p:grpSp>
        <p:nvGrpSpPr>
          <p:cNvPr id="162" name="Group 161"/>
          <p:cNvGrpSpPr/>
          <p:nvPr/>
        </p:nvGrpSpPr>
        <p:grpSpPr>
          <a:xfrm>
            <a:off x="9280419" y="3869297"/>
            <a:ext cx="2833264" cy="438807"/>
            <a:chOff x="9151756" y="3385946"/>
            <a:chExt cx="2833264" cy="438807"/>
          </a:xfrm>
        </p:grpSpPr>
        <p:sp>
          <p:nvSpPr>
            <p:cNvPr id="144" name="Oval 143"/>
            <p:cNvSpPr/>
            <p:nvPr/>
          </p:nvSpPr>
          <p:spPr>
            <a:xfrm>
              <a:off x="9151756" y="3444607"/>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52" name="TextBox 151"/>
            <p:cNvSpPr txBox="1"/>
            <p:nvPr/>
          </p:nvSpPr>
          <p:spPr>
            <a:xfrm>
              <a:off x="9564164" y="3385946"/>
              <a:ext cx="2420856" cy="430887"/>
            </a:xfrm>
            <a:prstGeom prst="rect">
              <a:avLst/>
            </a:prstGeom>
            <a:noFill/>
          </p:spPr>
          <p:txBody>
            <a:bodyPr wrap="none" rtlCol="0">
              <a:spAutoFit/>
            </a:bodyPr>
            <a:lstStyle/>
            <a:p>
              <a:r>
                <a:rPr lang="en-US" sz="1100" dirty="0"/>
                <a:t>Submit Reporting Content for Approval</a:t>
              </a:r>
            </a:p>
            <a:p>
              <a:r>
                <a:rPr lang="en-US" sz="1100" dirty="0"/>
                <a:t>based on Governance Guidelines</a:t>
              </a:r>
            </a:p>
          </p:txBody>
        </p:sp>
      </p:grpSp>
      <p:grpSp>
        <p:nvGrpSpPr>
          <p:cNvPr id="163" name="Group 162"/>
          <p:cNvGrpSpPr/>
          <p:nvPr/>
        </p:nvGrpSpPr>
        <p:grpSpPr>
          <a:xfrm>
            <a:off x="9280419" y="4377965"/>
            <a:ext cx="2748303" cy="430887"/>
            <a:chOff x="9151756" y="3884946"/>
            <a:chExt cx="2748303" cy="430887"/>
          </a:xfrm>
        </p:grpSpPr>
        <p:sp>
          <p:nvSpPr>
            <p:cNvPr id="145" name="Oval 144"/>
            <p:cNvSpPr/>
            <p:nvPr/>
          </p:nvSpPr>
          <p:spPr>
            <a:xfrm>
              <a:off x="9151756" y="3902840"/>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3" name="TextBox 152"/>
            <p:cNvSpPr txBox="1"/>
            <p:nvPr/>
          </p:nvSpPr>
          <p:spPr>
            <a:xfrm>
              <a:off x="9564163" y="3884946"/>
              <a:ext cx="2335896" cy="430887"/>
            </a:xfrm>
            <a:prstGeom prst="rect">
              <a:avLst/>
            </a:prstGeom>
            <a:noFill/>
          </p:spPr>
          <p:txBody>
            <a:bodyPr wrap="none" rtlCol="0">
              <a:spAutoFit/>
            </a:bodyPr>
            <a:lstStyle/>
            <a:p>
              <a:r>
                <a:rPr lang="en-US" sz="1100" dirty="0"/>
                <a:t>Review, Approve/Disapprove, Add to </a:t>
              </a:r>
              <a:br>
                <a:rPr lang="en-US" sz="1100" dirty="0"/>
              </a:br>
              <a:r>
                <a:rPr lang="en-US" sz="1100" dirty="0"/>
                <a:t>Catalog for Compliance and Audit</a:t>
              </a:r>
            </a:p>
          </p:txBody>
        </p:sp>
      </p:grpSp>
      <p:grpSp>
        <p:nvGrpSpPr>
          <p:cNvPr id="164" name="Group 163"/>
          <p:cNvGrpSpPr/>
          <p:nvPr/>
        </p:nvGrpSpPr>
        <p:grpSpPr>
          <a:xfrm>
            <a:off x="9280419" y="4878713"/>
            <a:ext cx="2627211" cy="430887"/>
            <a:chOff x="9145689" y="4381502"/>
            <a:chExt cx="2627211" cy="430887"/>
          </a:xfrm>
        </p:grpSpPr>
        <p:sp>
          <p:nvSpPr>
            <p:cNvPr id="146" name="Oval 145"/>
            <p:cNvSpPr/>
            <p:nvPr/>
          </p:nvSpPr>
          <p:spPr>
            <a:xfrm>
              <a:off x="9145689" y="440152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54" name="TextBox 153"/>
            <p:cNvSpPr txBox="1"/>
            <p:nvPr/>
          </p:nvSpPr>
          <p:spPr>
            <a:xfrm>
              <a:off x="9564164" y="4381502"/>
              <a:ext cx="2208736" cy="430887"/>
            </a:xfrm>
            <a:prstGeom prst="rect">
              <a:avLst/>
            </a:prstGeom>
            <a:noFill/>
          </p:spPr>
          <p:txBody>
            <a:bodyPr wrap="square" rtlCol="0">
              <a:spAutoFit/>
            </a:bodyPr>
            <a:lstStyle/>
            <a:p>
              <a:r>
                <a:rPr lang="en-US" sz="1100" dirty="0"/>
                <a:t>Publish Approved Content with Permissions to Groups</a:t>
              </a:r>
            </a:p>
          </p:txBody>
        </p:sp>
      </p:grpSp>
      <p:grpSp>
        <p:nvGrpSpPr>
          <p:cNvPr id="165" name="Group 164"/>
          <p:cNvGrpSpPr/>
          <p:nvPr/>
        </p:nvGrpSpPr>
        <p:grpSpPr>
          <a:xfrm>
            <a:off x="9280419" y="5379459"/>
            <a:ext cx="2754370" cy="433971"/>
            <a:chOff x="9145689" y="4892453"/>
            <a:chExt cx="2754370" cy="433971"/>
          </a:xfrm>
        </p:grpSpPr>
        <p:sp>
          <p:nvSpPr>
            <p:cNvPr id="147" name="Oval 146"/>
            <p:cNvSpPr/>
            <p:nvPr/>
          </p:nvSpPr>
          <p:spPr>
            <a:xfrm>
              <a:off x="9145689" y="4892453"/>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55" name="TextBox 154"/>
            <p:cNvSpPr txBox="1"/>
            <p:nvPr/>
          </p:nvSpPr>
          <p:spPr>
            <a:xfrm>
              <a:off x="9553499" y="4895537"/>
              <a:ext cx="2346560" cy="430887"/>
            </a:xfrm>
            <a:prstGeom prst="rect">
              <a:avLst/>
            </a:prstGeom>
            <a:noFill/>
          </p:spPr>
          <p:txBody>
            <a:bodyPr wrap="square" rtlCol="0">
              <a:spAutoFit/>
            </a:bodyPr>
            <a:lstStyle/>
            <a:p>
              <a:r>
                <a:rPr lang="en-US" sz="1100" dirty="0"/>
                <a:t>View and Explore Power BI Content based on Role/Group Permissions</a:t>
              </a:r>
            </a:p>
          </p:txBody>
        </p:sp>
      </p:grpSp>
      <p:pic>
        <p:nvPicPr>
          <p:cNvPr id="50" name="Picture 49"/>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44063" y="2221758"/>
            <a:ext cx="1288880" cy="538555"/>
          </a:xfrm>
          <a:prstGeom prst="rect">
            <a:avLst/>
          </a:prstGeom>
        </p:spPr>
      </p:pic>
      <p:cxnSp>
        <p:nvCxnSpPr>
          <p:cNvPr id="166" name="Straight Arrow Connector 165"/>
          <p:cNvCxnSpPr>
            <a:stCxn id="67" idx="2"/>
          </p:cNvCxnSpPr>
          <p:nvPr/>
        </p:nvCxnSpPr>
        <p:spPr>
          <a:xfrm flipH="1">
            <a:off x="3894053" y="4604637"/>
            <a:ext cx="2623" cy="566110"/>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Elbow Connector 170"/>
          <p:cNvCxnSpPr>
            <a:endCxn id="91" idx="1"/>
          </p:cNvCxnSpPr>
          <p:nvPr/>
        </p:nvCxnSpPr>
        <p:spPr>
          <a:xfrm rot="5400000" flipH="1" flipV="1">
            <a:off x="4146306" y="4842880"/>
            <a:ext cx="947274" cy="853374"/>
          </a:xfrm>
          <a:prstGeom prst="bentConnector2">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3394107" y="5293782"/>
            <a:ext cx="1870149" cy="1603980"/>
            <a:chOff x="3149156" y="5118426"/>
            <a:chExt cx="2094176" cy="1783388"/>
          </a:xfrm>
        </p:grpSpPr>
        <p:pic>
          <p:nvPicPr>
            <p:cNvPr id="55" name="Picture 54"/>
            <p:cNvPicPr>
              <a:picLocks noChangeAspect="1"/>
            </p:cNvPicPr>
            <p:nvPr/>
          </p:nvPicPr>
          <p:blipFill>
            <a:blip r:embed="rId6">
              <a:grayscl/>
            </a:blip>
            <a:stretch>
              <a:fillRect/>
            </a:stretch>
          </p:blipFill>
          <p:spPr>
            <a:xfrm>
              <a:off x="3149156" y="5118426"/>
              <a:ext cx="2094176" cy="1783388"/>
            </a:xfrm>
            <a:prstGeom prst="rect">
              <a:avLst/>
            </a:prstGeom>
          </p:spPr>
        </p:pic>
        <p:sp>
          <p:nvSpPr>
            <p:cNvPr id="56" name="TextBox 55"/>
            <p:cNvSpPr txBox="1"/>
            <p:nvPr/>
          </p:nvSpPr>
          <p:spPr>
            <a:xfrm>
              <a:off x="3480342" y="6455335"/>
              <a:ext cx="1431802" cy="261610"/>
            </a:xfrm>
            <a:prstGeom prst="rect">
              <a:avLst/>
            </a:prstGeom>
            <a:noFill/>
          </p:spPr>
          <p:txBody>
            <a:bodyPr wrap="none" rtlCol="0">
              <a:spAutoFit/>
            </a:bodyPr>
            <a:lstStyle/>
            <a:p>
              <a:r>
                <a:rPr lang="en-US" sz="1100" dirty="0"/>
                <a:t>Analysts/Power Users</a:t>
              </a:r>
            </a:p>
          </p:txBody>
        </p:sp>
      </p:grpSp>
      <p:sp>
        <p:nvSpPr>
          <p:cNvPr id="95" name="Oval 94"/>
          <p:cNvSpPr/>
          <p:nvPr/>
        </p:nvSpPr>
        <p:spPr>
          <a:xfrm>
            <a:off x="2558377" y="4736234"/>
            <a:ext cx="378494" cy="3801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endParaRPr lang="en-US" dirty="0"/>
          </a:p>
        </p:txBody>
      </p:sp>
      <p:cxnSp>
        <p:nvCxnSpPr>
          <p:cNvPr id="176" name="Straight Arrow Connector 175"/>
          <p:cNvCxnSpPr/>
          <p:nvPr/>
        </p:nvCxnSpPr>
        <p:spPr>
          <a:xfrm>
            <a:off x="3866603" y="3437509"/>
            <a:ext cx="1672" cy="3518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
        <p:nvSpPr>
          <p:cNvPr id="47" name="Oval 15"/>
          <p:cNvSpPr/>
          <p:nvPr/>
        </p:nvSpPr>
        <p:spPr>
          <a:xfrm flipH="1">
            <a:off x="508417" y="3150205"/>
            <a:ext cx="765446" cy="424771"/>
          </a:xfrm>
          <a:custGeom>
            <a:avLst/>
            <a:gdLst/>
            <a:ahLst/>
            <a:cxnLst/>
            <a:rect l="l" t="t" r="r" b="b"/>
            <a:pathLst>
              <a:path w="2895600" h="1478280">
                <a:moveTo>
                  <a:pt x="1112520" y="0"/>
                </a:moveTo>
                <a:cubicBezTo>
                  <a:pt x="1435175" y="0"/>
                  <a:pt x="1705787" y="222820"/>
                  <a:pt x="1776897" y="523460"/>
                </a:cubicBezTo>
                <a:cubicBezTo>
                  <a:pt x="1830330" y="473455"/>
                  <a:pt x="1902261" y="443446"/>
                  <a:pt x="1981200" y="443446"/>
                </a:cubicBezTo>
                <a:cubicBezTo>
                  <a:pt x="2141537" y="443446"/>
                  <a:pt x="2272959" y="567249"/>
                  <a:pt x="2283615" y="724590"/>
                </a:cubicBezTo>
                <a:cubicBezTo>
                  <a:pt x="2337590" y="699394"/>
                  <a:pt x="2397838" y="685800"/>
                  <a:pt x="2461260" y="685800"/>
                </a:cubicBezTo>
                <a:cubicBezTo>
                  <a:pt x="2701139" y="685800"/>
                  <a:pt x="2895600" y="880261"/>
                  <a:pt x="2895600" y="1120140"/>
                </a:cubicBezTo>
                <a:cubicBezTo>
                  <a:pt x="2895600" y="1271517"/>
                  <a:pt x="2818161" y="1404807"/>
                  <a:pt x="2698117" y="1478280"/>
                </a:cubicBezTo>
                <a:lnTo>
                  <a:pt x="64333" y="1478280"/>
                </a:lnTo>
                <a:cubicBezTo>
                  <a:pt x="23189" y="1414624"/>
                  <a:pt x="0" y="1338670"/>
                  <a:pt x="0" y="1257300"/>
                </a:cubicBezTo>
                <a:cubicBezTo>
                  <a:pt x="0" y="1025837"/>
                  <a:pt x="187637" y="838200"/>
                  <a:pt x="419100" y="838200"/>
                </a:cubicBezTo>
                <a:lnTo>
                  <a:pt x="445895" y="840901"/>
                </a:lnTo>
                <a:cubicBezTo>
                  <a:pt x="432838" y="791300"/>
                  <a:pt x="426720" y="739265"/>
                  <a:pt x="426720" y="685800"/>
                </a:cubicBezTo>
                <a:cubicBezTo>
                  <a:pt x="426720" y="307043"/>
                  <a:pt x="733763" y="0"/>
                  <a:pt x="1112520" y="0"/>
                </a:cubicBezTo>
                <a:close/>
              </a:path>
            </a:pathLst>
          </a:cu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grpSp>
        <p:nvGrpSpPr>
          <p:cNvPr id="8" name="Group 7"/>
          <p:cNvGrpSpPr/>
          <p:nvPr/>
        </p:nvGrpSpPr>
        <p:grpSpPr>
          <a:xfrm>
            <a:off x="1765493" y="1303732"/>
            <a:ext cx="1701195" cy="998389"/>
            <a:chOff x="1863006" y="1331244"/>
            <a:chExt cx="1701195" cy="998389"/>
          </a:xfrm>
        </p:grpSpPr>
        <p:sp>
          <p:nvSpPr>
            <p:cNvPr id="82" name="Can 81"/>
            <p:cNvSpPr/>
            <p:nvPr/>
          </p:nvSpPr>
          <p:spPr>
            <a:xfrm>
              <a:off x="2357946" y="1331244"/>
              <a:ext cx="679613" cy="616437"/>
            </a:xfrm>
            <a:prstGeom prst="can">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1863006" y="1898746"/>
              <a:ext cx="1701195" cy="430887"/>
            </a:xfrm>
            <a:prstGeom prst="rect">
              <a:avLst/>
            </a:prstGeom>
            <a:noFill/>
          </p:spPr>
          <p:txBody>
            <a:bodyPr wrap="square" rtlCol="0">
              <a:spAutoFit/>
            </a:bodyPr>
            <a:lstStyle/>
            <a:p>
              <a:pPr algn="ctr"/>
              <a:r>
                <a:rPr lang="en-US" sz="1100" dirty="0"/>
                <a:t>Master Data &amp;</a:t>
              </a:r>
              <a:br>
                <a:rPr lang="en-US" sz="1100" dirty="0"/>
              </a:br>
              <a:r>
                <a:rPr lang="en-US" sz="1100" dirty="0"/>
                <a:t>Data Quality</a:t>
              </a:r>
            </a:p>
          </p:txBody>
        </p:sp>
      </p:grpSp>
      <p:sp>
        <p:nvSpPr>
          <p:cNvPr id="11" name="Right Bracket 10"/>
          <p:cNvSpPr/>
          <p:nvPr/>
        </p:nvSpPr>
        <p:spPr>
          <a:xfrm>
            <a:off x="1646749" y="2057332"/>
            <a:ext cx="292268" cy="4475842"/>
          </a:xfrm>
          <a:prstGeom prst="rightBracket">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3" name="Group 82"/>
          <p:cNvGrpSpPr/>
          <p:nvPr/>
        </p:nvGrpSpPr>
        <p:grpSpPr>
          <a:xfrm>
            <a:off x="1029053" y="3148796"/>
            <a:ext cx="593397" cy="485848"/>
            <a:chOff x="6204166" y="3266898"/>
            <a:chExt cx="716948" cy="667361"/>
          </a:xfrm>
          <a:solidFill>
            <a:schemeClr val="bg1">
              <a:lumMod val="75000"/>
            </a:schemeClr>
          </a:solidFill>
        </p:grpSpPr>
        <p:sp>
          <p:nvSpPr>
            <p:cNvPr id="84" name="Oval 83"/>
            <p:cNvSpPr/>
            <p:nvPr/>
          </p:nvSpPr>
          <p:spPr bwMode="auto">
            <a:xfrm>
              <a:off x="6299130" y="3364490"/>
              <a:ext cx="196166" cy="183595"/>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p:cNvSpPr/>
            <p:nvPr/>
          </p:nvSpPr>
          <p:spPr bwMode="auto">
            <a:xfrm>
              <a:off x="6574586" y="3573960"/>
              <a:ext cx="231259" cy="231259"/>
            </a:xfrm>
            <a:prstGeom prst="ellipse">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7" name="Freeform 36"/>
            <p:cNvSpPr>
              <a:spLocks noChangeAspect="1" noEditPoints="1"/>
            </p:cNvSpPr>
            <p:nvPr/>
          </p:nvSpPr>
          <p:spPr bwMode="auto">
            <a:xfrm flipH="1">
              <a:off x="6204166" y="3266898"/>
              <a:ext cx="716948" cy="667361"/>
            </a:xfrm>
            <a:custGeom>
              <a:avLst/>
              <a:gdLst>
                <a:gd name="T0" fmla="*/ 689 w 881"/>
                <a:gd name="T1" fmla="*/ 277 h 820"/>
                <a:gd name="T2" fmla="*/ 597 w 881"/>
                <a:gd name="T3" fmla="*/ 188 h 820"/>
                <a:gd name="T4" fmla="*/ 207 w 881"/>
                <a:gd name="T5" fmla="*/ 566 h 820"/>
                <a:gd name="T6" fmla="*/ 339 w 881"/>
                <a:gd name="T7" fmla="*/ 486 h 820"/>
                <a:gd name="T8" fmla="*/ 841 w 881"/>
                <a:gd name="T9" fmla="*/ 394 h 820"/>
                <a:gd name="T10" fmla="*/ 834 w 881"/>
                <a:gd name="T11" fmla="*/ 400 h 820"/>
                <a:gd name="T12" fmla="*/ 788 w 881"/>
                <a:gd name="T13" fmla="*/ 448 h 820"/>
                <a:gd name="T14" fmla="*/ 694 w 881"/>
                <a:gd name="T15" fmla="*/ 441 h 820"/>
                <a:gd name="T16" fmla="*/ 644 w 881"/>
                <a:gd name="T17" fmla="*/ 501 h 820"/>
                <a:gd name="T18" fmla="*/ 601 w 881"/>
                <a:gd name="T19" fmla="*/ 430 h 820"/>
                <a:gd name="T20" fmla="*/ 541 w 881"/>
                <a:gd name="T21" fmla="*/ 403 h 820"/>
                <a:gd name="T22" fmla="*/ 527 w 881"/>
                <a:gd name="T23" fmla="*/ 403 h 820"/>
                <a:gd name="T24" fmla="*/ 535 w 881"/>
                <a:gd name="T25" fmla="*/ 345 h 820"/>
                <a:gd name="T26" fmla="*/ 489 w 881"/>
                <a:gd name="T27" fmla="*/ 268 h 820"/>
                <a:gd name="T28" fmla="*/ 441 w 881"/>
                <a:gd name="T29" fmla="*/ 260 h 820"/>
                <a:gd name="T30" fmla="*/ 397 w 881"/>
                <a:gd name="T31" fmla="*/ 280 h 820"/>
                <a:gd name="T32" fmla="*/ 384 w 881"/>
                <a:gd name="T33" fmla="*/ 215 h 820"/>
                <a:gd name="T34" fmla="*/ 444 w 881"/>
                <a:gd name="T35" fmla="*/ 164 h 820"/>
                <a:gd name="T36" fmla="*/ 453 w 881"/>
                <a:gd name="T37" fmla="*/ 65 h 820"/>
                <a:gd name="T38" fmla="*/ 476 w 881"/>
                <a:gd name="T39" fmla="*/ 41 h 820"/>
                <a:gd name="T40" fmla="*/ 558 w 881"/>
                <a:gd name="T41" fmla="*/ 44 h 820"/>
                <a:gd name="T42" fmla="*/ 642 w 881"/>
                <a:gd name="T43" fmla="*/ 5 h 820"/>
                <a:gd name="T44" fmla="*/ 776 w 881"/>
                <a:gd name="T45" fmla="*/ 69 h 820"/>
                <a:gd name="T46" fmla="*/ 783 w 881"/>
                <a:gd name="T47" fmla="*/ 150 h 820"/>
                <a:gd name="T48" fmla="*/ 881 w 881"/>
                <a:gd name="T49" fmla="*/ 274 h 820"/>
                <a:gd name="T50" fmla="*/ 806 w 881"/>
                <a:gd name="T51" fmla="*/ 339 h 820"/>
                <a:gd name="T52" fmla="*/ 707 w 881"/>
                <a:gd name="T53" fmla="*/ 168 h 820"/>
                <a:gd name="T54" fmla="*/ 582 w 881"/>
                <a:gd name="T55" fmla="*/ 293 h 820"/>
                <a:gd name="T56" fmla="*/ 707 w 881"/>
                <a:gd name="T57" fmla="*/ 168 h 820"/>
                <a:gd name="T58" fmla="*/ 525 w 881"/>
                <a:gd name="T59" fmla="*/ 522 h 820"/>
                <a:gd name="T60" fmla="*/ 545 w 881"/>
                <a:gd name="T61" fmla="*/ 668 h 820"/>
                <a:gd name="T62" fmla="*/ 449 w 881"/>
                <a:gd name="T63" fmla="*/ 702 h 820"/>
                <a:gd name="T64" fmla="*/ 420 w 881"/>
                <a:gd name="T65" fmla="*/ 793 h 820"/>
                <a:gd name="T66" fmla="*/ 325 w 881"/>
                <a:gd name="T67" fmla="*/ 763 h 820"/>
                <a:gd name="T68" fmla="*/ 268 w 881"/>
                <a:gd name="T69" fmla="*/ 816 h 820"/>
                <a:gd name="T70" fmla="*/ 219 w 881"/>
                <a:gd name="T71" fmla="*/ 811 h 820"/>
                <a:gd name="T72" fmla="*/ 139 w 881"/>
                <a:gd name="T73" fmla="*/ 763 h 820"/>
                <a:gd name="T74" fmla="*/ 96 w 881"/>
                <a:gd name="T75" fmla="*/ 669 h 820"/>
                <a:gd name="T76" fmla="*/ 39 w 881"/>
                <a:gd name="T77" fmla="*/ 620 h 820"/>
                <a:gd name="T78" fmla="*/ 52 w 881"/>
                <a:gd name="T79" fmla="*/ 537 h 820"/>
                <a:gd name="T80" fmla="*/ 32 w 881"/>
                <a:gd name="T81" fmla="*/ 390 h 820"/>
                <a:gd name="T82" fmla="*/ 113 w 881"/>
                <a:gd name="T83" fmla="*/ 296 h 820"/>
                <a:gd name="T84" fmla="*/ 188 w 881"/>
                <a:gd name="T85" fmla="*/ 268 h 820"/>
                <a:gd name="T86" fmla="*/ 274 w 881"/>
                <a:gd name="T87" fmla="*/ 235 h 820"/>
                <a:gd name="T88" fmla="*/ 306 w 881"/>
                <a:gd name="T89" fmla="*/ 237 h 820"/>
                <a:gd name="T90" fmla="*/ 354 w 881"/>
                <a:gd name="T91" fmla="*/ 246 h 820"/>
                <a:gd name="T92" fmla="*/ 439 w 881"/>
                <a:gd name="T93" fmla="*/ 291 h 820"/>
                <a:gd name="T94" fmla="*/ 478 w 881"/>
                <a:gd name="T95" fmla="*/ 385 h 820"/>
                <a:gd name="T96" fmla="*/ 539 w 881"/>
                <a:gd name="T97" fmla="*/ 435 h 820"/>
                <a:gd name="T98" fmla="*/ 376 w 881"/>
                <a:gd name="T99" fmla="*/ 462 h 820"/>
                <a:gd name="T100" fmla="*/ 211 w 881"/>
                <a:gd name="T101" fmla="*/ 420 h 820"/>
                <a:gd name="T102" fmla="*/ 260 w 881"/>
                <a:gd name="T103" fmla="*/ 651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1" h="820">
                  <a:moveTo>
                    <a:pt x="635" y="174"/>
                  </a:moveTo>
                  <a:cubicBezTo>
                    <a:pt x="653" y="176"/>
                    <a:pt x="669" y="182"/>
                    <a:pt x="682" y="196"/>
                  </a:cubicBezTo>
                  <a:cubicBezTo>
                    <a:pt x="706" y="219"/>
                    <a:pt x="711" y="258"/>
                    <a:pt x="689" y="277"/>
                  </a:cubicBezTo>
                  <a:cubicBezTo>
                    <a:pt x="682" y="284"/>
                    <a:pt x="667" y="288"/>
                    <a:pt x="653" y="287"/>
                  </a:cubicBezTo>
                  <a:cubicBezTo>
                    <a:pt x="634" y="289"/>
                    <a:pt x="619" y="279"/>
                    <a:pt x="609" y="271"/>
                  </a:cubicBezTo>
                  <a:cubicBezTo>
                    <a:pt x="582" y="242"/>
                    <a:pt x="576" y="208"/>
                    <a:pt x="597" y="188"/>
                  </a:cubicBezTo>
                  <a:cubicBezTo>
                    <a:pt x="606" y="177"/>
                    <a:pt x="621" y="174"/>
                    <a:pt x="635" y="174"/>
                  </a:cubicBezTo>
                  <a:close/>
                  <a:moveTo>
                    <a:pt x="234" y="456"/>
                  </a:moveTo>
                  <a:cubicBezTo>
                    <a:pt x="198" y="480"/>
                    <a:pt x="184" y="530"/>
                    <a:pt x="207" y="566"/>
                  </a:cubicBezTo>
                  <a:cubicBezTo>
                    <a:pt x="218" y="589"/>
                    <a:pt x="237" y="600"/>
                    <a:pt x="258" y="604"/>
                  </a:cubicBezTo>
                  <a:cubicBezTo>
                    <a:pt x="275" y="610"/>
                    <a:pt x="296" y="604"/>
                    <a:pt x="312" y="596"/>
                  </a:cubicBezTo>
                  <a:cubicBezTo>
                    <a:pt x="349" y="573"/>
                    <a:pt x="363" y="522"/>
                    <a:pt x="339" y="486"/>
                  </a:cubicBezTo>
                  <a:cubicBezTo>
                    <a:pt x="327" y="467"/>
                    <a:pt x="310" y="452"/>
                    <a:pt x="288" y="448"/>
                  </a:cubicBezTo>
                  <a:cubicBezTo>
                    <a:pt x="270" y="446"/>
                    <a:pt x="251" y="448"/>
                    <a:pt x="234" y="456"/>
                  </a:cubicBezTo>
                  <a:close/>
                  <a:moveTo>
                    <a:pt x="841" y="394"/>
                  </a:moveTo>
                  <a:cubicBezTo>
                    <a:pt x="839" y="398"/>
                    <a:pt x="835" y="396"/>
                    <a:pt x="834" y="400"/>
                  </a:cubicBezTo>
                  <a:cubicBezTo>
                    <a:pt x="834" y="400"/>
                    <a:pt x="834" y="400"/>
                    <a:pt x="834" y="400"/>
                  </a:cubicBezTo>
                  <a:cubicBezTo>
                    <a:pt x="834" y="400"/>
                    <a:pt x="834" y="400"/>
                    <a:pt x="834" y="400"/>
                  </a:cubicBezTo>
                  <a:cubicBezTo>
                    <a:pt x="834" y="400"/>
                    <a:pt x="834" y="400"/>
                    <a:pt x="834" y="400"/>
                  </a:cubicBezTo>
                  <a:cubicBezTo>
                    <a:pt x="795" y="442"/>
                    <a:pt x="795" y="442"/>
                    <a:pt x="795" y="442"/>
                  </a:cubicBezTo>
                  <a:cubicBezTo>
                    <a:pt x="794" y="446"/>
                    <a:pt x="794" y="446"/>
                    <a:pt x="788" y="448"/>
                  </a:cubicBezTo>
                  <a:cubicBezTo>
                    <a:pt x="785" y="456"/>
                    <a:pt x="780" y="459"/>
                    <a:pt x="774" y="461"/>
                  </a:cubicBezTo>
                  <a:cubicBezTo>
                    <a:pt x="722" y="428"/>
                    <a:pt x="722" y="428"/>
                    <a:pt x="722" y="428"/>
                  </a:cubicBezTo>
                  <a:cubicBezTo>
                    <a:pt x="710" y="433"/>
                    <a:pt x="703" y="440"/>
                    <a:pt x="694" y="441"/>
                  </a:cubicBezTo>
                  <a:cubicBezTo>
                    <a:pt x="690" y="463"/>
                    <a:pt x="690" y="463"/>
                    <a:pt x="690" y="463"/>
                  </a:cubicBezTo>
                  <a:cubicBezTo>
                    <a:pt x="652" y="504"/>
                    <a:pt x="652" y="504"/>
                    <a:pt x="652" y="504"/>
                  </a:cubicBezTo>
                  <a:cubicBezTo>
                    <a:pt x="652" y="504"/>
                    <a:pt x="648" y="503"/>
                    <a:pt x="644" y="501"/>
                  </a:cubicBezTo>
                  <a:cubicBezTo>
                    <a:pt x="634" y="502"/>
                    <a:pt x="624" y="503"/>
                    <a:pt x="612" y="499"/>
                  </a:cubicBezTo>
                  <a:cubicBezTo>
                    <a:pt x="611" y="489"/>
                    <a:pt x="611" y="489"/>
                    <a:pt x="611" y="489"/>
                  </a:cubicBezTo>
                  <a:cubicBezTo>
                    <a:pt x="609" y="470"/>
                    <a:pt x="603" y="449"/>
                    <a:pt x="601" y="430"/>
                  </a:cubicBezTo>
                  <a:cubicBezTo>
                    <a:pt x="594" y="409"/>
                    <a:pt x="594" y="409"/>
                    <a:pt x="594" y="409"/>
                  </a:cubicBezTo>
                  <a:cubicBezTo>
                    <a:pt x="573" y="405"/>
                    <a:pt x="573" y="405"/>
                    <a:pt x="573" y="405"/>
                  </a:cubicBezTo>
                  <a:cubicBezTo>
                    <a:pt x="541" y="403"/>
                    <a:pt x="541" y="403"/>
                    <a:pt x="541" y="403"/>
                  </a:cubicBezTo>
                  <a:cubicBezTo>
                    <a:pt x="541" y="403"/>
                    <a:pt x="541" y="403"/>
                    <a:pt x="541" y="403"/>
                  </a:cubicBezTo>
                  <a:cubicBezTo>
                    <a:pt x="537" y="402"/>
                    <a:pt x="537" y="402"/>
                    <a:pt x="537" y="402"/>
                  </a:cubicBezTo>
                  <a:cubicBezTo>
                    <a:pt x="527" y="403"/>
                    <a:pt x="527" y="403"/>
                    <a:pt x="527" y="403"/>
                  </a:cubicBezTo>
                  <a:cubicBezTo>
                    <a:pt x="529" y="399"/>
                    <a:pt x="525" y="397"/>
                    <a:pt x="526" y="393"/>
                  </a:cubicBezTo>
                  <a:cubicBezTo>
                    <a:pt x="522" y="391"/>
                    <a:pt x="520" y="386"/>
                    <a:pt x="521" y="382"/>
                  </a:cubicBezTo>
                  <a:cubicBezTo>
                    <a:pt x="535" y="345"/>
                    <a:pt x="535" y="345"/>
                    <a:pt x="535" y="345"/>
                  </a:cubicBezTo>
                  <a:cubicBezTo>
                    <a:pt x="546" y="326"/>
                    <a:pt x="546" y="326"/>
                    <a:pt x="546" y="326"/>
                  </a:cubicBezTo>
                  <a:cubicBezTo>
                    <a:pt x="530" y="307"/>
                    <a:pt x="530" y="307"/>
                    <a:pt x="530" y="307"/>
                  </a:cubicBezTo>
                  <a:cubicBezTo>
                    <a:pt x="517" y="292"/>
                    <a:pt x="504" y="278"/>
                    <a:pt x="489" y="268"/>
                  </a:cubicBezTo>
                  <a:cubicBezTo>
                    <a:pt x="482" y="261"/>
                    <a:pt x="482" y="261"/>
                    <a:pt x="482" y="261"/>
                  </a:cubicBezTo>
                  <a:cubicBezTo>
                    <a:pt x="473" y="262"/>
                    <a:pt x="473" y="262"/>
                    <a:pt x="473" y="262"/>
                  </a:cubicBezTo>
                  <a:cubicBezTo>
                    <a:pt x="441" y="260"/>
                    <a:pt x="441" y="260"/>
                    <a:pt x="441" y="260"/>
                  </a:cubicBezTo>
                  <a:cubicBezTo>
                    <a:pt x="429" y="255"/>
                    <a:pt x="429" y="255"/>
                    <a:pt x="429" y="255"/>
                  </a:cubicBezTo>
                  <a:cubicBezTo>
                    <a:pt x="416" y="264"/>
                    <a:pt x="416" y="264"/>
                    <a:pt x="416" y="264"/>
                  </a:cubicBezTo>
                  <a:cubicBezTo>
                    <a:pt x="397" y="280"/>
                    <a:pt x="397" y="280"/>
                    <a:pt x="397" y="280"/>
                  </a:cubicBezTo>
                  <a:cubicBezTo>
                    <a:pt x="388" y="240"/>
                    <a:pt x="388" y="240"/>
                    <a:pt x="388" y="240"/>
                  </a:cubicBezTo>
                  <a:cubicBezTo>
                    <a:pt x="384" y="215"/>
                    <a:pt x="384" y="215"/>
                    <a:pt x="384" y="215"/>
                  </a:cubicBezTo>
                  <a:cubicBezTo>
                    <a:pt x="384" y="215"/>
                    <a:pt x="384" y="215"/>
                    <a:pt x="384" y="215"/>
                  </a:cubicBezTo>
                  <a:cubicBezTo>
                    <a:pt x="408" y="187"/>
                    <a:pt x="408" y="187"/>
                    <a:pt x="408" y="187"/>
                  </a:cubicBezTo>
                  <a:cubicBezTo>
                    <a:pt x="437" y="184"/>
                    <a:pt x="437" y="184"/>
                    <a:pt x="437" y="184"/>
                  </a:cubicBezTo>
                  <a:cubicBezTo>
                    <a:pt x="440" y="176"/>
                    <a:pt x="441" y="172"/>
                    <a:pt x="444" y="164"/>
                  </a:cubicBezTo>
                  <a:cubicBezTo>
                    <a:pt x="413" y="111"/>
                    <a:pt x="413" y="111"/>
                    <a:pt x="413" y="111"/>
                  </a:cubicBezTo>
                  <a:cubicBezTo>
                    <a:pt x="413" y="111"/>
                    <a:pt x="415" y="106"/>
                    <a:pt x="416" y="102"/>
                  </a:cubicBezTo>
                  <a:cubicBezTo>
                    <a:pt x="453" y="65"/>
                    <a:pt x="453" y="65"/>
                    <a:pt x="453" y="65"/>
                  </a:cubicBezTo>
                  <a:cubicBezTo>
                    <a:pt x="453" y="65"/>
                    <a:pt x="453" y="65"/>
                    <a:pt x="453" y="65"/>
                  </a:cubicBezTo>
                  <a:cubicBezTo>
                    <a:pt x="455" y="61"/>
                    <a:pt x="460" y="59"/>
                    <a:pt x="462" y="54"/>
                  </a:cubicBezTo>
                  <a:cubicBezTo>
                    <a:pt x="467" y="52"/>
                    <a:pt x="470" y="44"/>
                    <a:pt x="476" y="41"/>
                  </a:cubicBezTo>
                  <a:cubicBezTo>
                    <a:pt x="532" y="76"/>
                    <a:pt x="532" y="76"/>
                    <a:pt x="532" y="76"/>
                  </a:cubicBezTo>
                  <a:cubicBezTo>
                    <a:pt x="539" y="69"/>
                    <a:pt x="549" y="68"/>
                    <a:pt x="556" y="62"/>
                  </a:cubicBezTo>
                  <a:cubicBezTo>
                    <a:pt x="558" y="44"/>
                    <a:pt x="558" y="44"/>
                    <a:pt x="558" y="44"/>
                  </a:cubicBezTo>
                  <a:cubicBezTo>
                    <a:pt x="597" y="3"/>
                    <a:pt x="597" y="3"/>
                    <a:pt x="597" y="3"/>
                  </a:cubicBezTo>
                  <a:cubicBezTo>
                    <a:pt x="602" y="0"/>
                    <a:pt x="606" y="2"/>
                    <a:pt x="606" y="2"/>
                  </a:cubicBezTo>
                  <a:cubicBezTo>
                    <a:pt x="620" y="2"/>
                    <a:pt x="630" y="1"/>
                    <a:pt x="642" y="5"/>
                  </a:cubicBezTo>
                  <a:cubicBezTo>
                    <a:pt x="662" y="64"/>
                    <a:pt x="662" y="64"/>
                    <a:pt x="662" y="64"/>
                  </a:cubicBezTo>
                  <a:cubicBezTo>
                    <a:pt x="684" y="67"/>
                    <a:pt x="707" y="80"/>
                    <a:pt x="726" y="92"/>
                  </a:cubicBezTo>
                  <a:cubicBezTo>
                    <a:pt x="776" y="69"/>
                    <a:pt x="776" y="69"/>
                    <a:pt x="776" y="69"/>
                  </a:cubicBezTo>
                  <a:cubicBezTo>
                    <a:pt x="778" y="74"/>
                    <a:pt x="787" y="77"/>
                    <a:pt x="793" y="85"/>
                  </a:cubicBezTo>
                  <a:cubicBezTo>
                    <a:pt x="800" y="92"/>
                    <a:pt x="802" y="97"/>
                    <a:pt x="811" y="100"/>
                  </a:cubicBezTo>
                  <a:cubicBezTo>
                    <a:pt x="783" y="150"/>
                    <a:pt x="783" y="150"/>
                    <a:pt x="783" y="150"/>
                  </a:cubicBezTo>
                  <a:cubicBezTo>
                    <a:pt x="799" y="170"/>
                    <a:pt x="810" y="188"/>
                    <a:pt x="817" y="209"/>
                  </a:cubicBezTo>
                  <a:cubicBezTo>
                    <a:pt x="874" y="230"/>
                    <a:pt x="874" y="230"/>
                    <a:pt x="874" y="230"/>
                  </a:cubicBezTo>
                  <a:cubicBezTo>
                    <a:pt x="877" y="245"/>
                    <a:pt x="881" y="260"/>
                    <a:pt x="881" y="274"/>
                  </a:cubicBezTo>
                  <a:cubicBezTo>
                    <a:pt x="842" y="315"/>
                    <a:pt x="842" y="315"/>
                    <a:pt x="842" y="315"/>
                  </a:cubicBezTo>
                  <a:cubicBezTo>
                    <a:pt x="817" y="320"/>
                    <a:pt x="817" y="320"/>
                    <a:pt x="817" y="320"/>
                  </a:cubicBezTo>
                  <a:cubicBezTo>
                    <a:pt x="810" y="327"/>
                    <a:pt x="807" y="335"/>
                    <a:pt x="806" y="339"/>
                  </a:cubicBezTo>
                  <a:cubicBezTo>
                    <a:pt x="841" y="394"/>
                    <a:pt x="841" y="394"/>
                    <a:pt x="841" y="394"/>
                  </a:cubicBezTo>
                  <a:cubicBezTo>
                    <a:pt x="841" y="394"/>
                    <a:pt x="841" y="394"/>
                    <a:pt x="841" y="394"/>
                  </a:cubicBezTo>
                  <a:close/>
                  <a:moveTo>
                    <a:pt x="707" y="168"/>
                  </a:moveTo>
                  <a:cubicBezTo>
                    <a:pt x="683" y="145"/>
                    <a:pt x="654" y="135"/>
                    <a:pt x="627" y="134"/>
                  </a:cubicBezTo>
                  <a:cubicBezTo>
                    <a:pt x="605" y="131"/>
                    <a:pt x="583" y="141"/>
                    <a:pt x="567" y="158"/>
                  </a:cubicBezTo>
                  <a:cubicBezTo>
                    <a:pt x="531" y="191"/>
                    <a:pt x="536" y="253"/>
                    <a:pt x="582" y="293"/>
                  </a:cubicBezTo>
                  <a:cubicBezTo>
                    <a:pt x="606" y="316"/>
                    <a:pt x="633" y="331"/>
                    <a:pt x="660" y="331"/>
                  </a:cubicBezTo>
                  <a:cubicBezTo>
                    <a:pt x="684" y="331"/>
                    <a:pt x="704" y="325"/>
                    <a:pt x="720" y="307"/>
                  </a:cubicBezTo>
                  <a:cubicBezTo>
                    <a:pt x="757" y="270"/>
                    <a:pt x="751" y="212"/>
                    <a:pt x="707" y="168"/>
                  </a:cubicBezTo>
                  <a:close/>
                  <a:moveTo>
                    <a:pt x="565" y="440"/>
                  </a:moveTo>
                  <a:cubicBezTo>
                    <a:pt x="572" y="456"/>
                    <a:pt x="574" y="476"/>
                    <a:pt x="578" y="491"/>
                  </a:cubicBezTo>
                  <a:cubicBezTo>
                    <a:pt x="525" y="522"/>
                    <a:pt x="525" y="522"/>
                    <a:pt x="525" y="522"/>
                  </a:cubicBezTo>
                  <a:cubicBezTo>
                    <a:pt x="527" y="541"/>
                    <a:pt x="525" y="559"/>
                    <a:pt x="522" y="581"/>
                  </a:cubicBezTo>
                  <a:cubicBezTo>
                    <a:pt x="563" y="619"/>
                    <a:pt x="563" y="619"/>
                    <a:pt x="563" y="619"/>
                  </a:cubicBezTo>
                  <a:cubicBezTo>
                    <a:pt x="561" y="637"/>
                    <a:pt x="555" y="653"/>
                    <a:pt x="545" y="668"/>
                  </a:cubicBezTo>
                  <a:cubicBezTo>
                    <a:pt x="515" y="662"/>
                    <a:pt x="515" y="662"/>
                    <a:pt x="515" y="662"/>
                  </a:cubicBezTo>
                  <a:cubicBezTo>
                    <a:pt x="487" y="661"/>
                    <a:pt x="487" y="661"/>
                    <a:pt x="487" y="661"/>
                  </a:cubicBezTo>
                  <a:cubicBezTo>
                    <a:pt x="477" y="676"/>
                    <a:pt x="463" y="689"/>
                    <a:pt x="449" y="702"/>
                  </a:cubicBezTo>
                  <a:cubicBezTo>
                    <a:pt x="464" y="763"/>
                    <a:pt x="464" y="763"/>
                    <a:pt x="464" y="763"/>
                  </a:cubicBezTo>
                  <a:cubicBezTo>
                    <a:pt x="456" y="770"/>
                    <a:pt x="451" y="772"/>
                    <a:pt x="444" y="779"/>
                  </a:cubicBezTo>
                  <a:cubicBezTo>
                    <a:pt x="437" y="785"/>
                    <a:pt x="427" y="787"/>
                    <a:pt x="420" y="793"/>
                  </a:cubicBezTo>
                  <a:cubicBezTo>
                    <a:pt x="390" y="787"/>
                    <a:pt x="390" y="787"/>
                    <a:pt x="390" y="787"/>
                  </a:cubicBezTo>
                  <a:cubicBezTo>
                    <a:pt x="359" y="757"/>
                    <a:pt x="359" y="757"/>
                    <a:pt x="359" y="757"/>
                  </a:cubicBezTo>
                  <a:cubicBezTo>
                    <a:pt x="346" y="756"/>
                    <a:pt x="334" y="762"/>
                    <a:pt x="325" y="763"/>
                  </a:cubicBezTo>
                  <a:cubicBezTo>
                    <a:pt x="304" y="820"/>
                    <a:pt x="304" y="820"/>
                    <a:pt x="304" y="820"/>
                  </a:cubicBezTo>
                  <a:cubicBezTo>
                    <a:pt x="290" y="819"/>
                    <a:pt x="280" y="820"/>
                    <a:pt x="272" y="817"/>
                  </a:cubicBezTo>
                  <a:cubicBezTo>
                    <a:pt x="272" y="817"/>
                    <a:pt x="272" y="817"/>
                    <a:pt x="268" y="816"/>
                  </a:cubicBezTo>
                  <a:cubicBezTo>
                    <a:pt x="241" y="815"/>
                    <a:pt x="241" y="815"/>
                    <a:pt x="241" y="815"/>
                  </a:cubicBezTo>
                  <a:cubicBezTo>
                    <a:pt x="241" y="815"/>
                    <a:pt x="241" y="815"/>
                    <a:pt x="241" y="815"/>
                  </a:cubicBezTo>
                  <a:cubicBezTo>
                    <a:pt x="233" y="812"/>
                    <a:pt x="227" y="814"/>
                    <a:pt x="219" y="811"/>
                  </a:cubicBezTo>
                  <a:cubicBezTo>
                    <a:pt x="208" y="752"/>
                    <a:pt x="208" y="752"/>
                    <a:pt x="208" y="752"/>
                  </a:cubicBezTo>
                  <a:cubicBezTo>
                    <a:pt x="200" y="749"/>
                    <a:pt x="188" y="744"/>
                    <a:pt x="180" y="741"/>
                  </a:cubicBezTo>
                  <a:cubicBezTo>
                    <a:pt x="139" y="763"/>
                    <a:pt x="139" y="763"/>
                    <a:pt x="139" y="763"/>
                  </a:cubicBezTo>
                  <a:cubicBezTo>
                    <a:pt x="108" y="761"/>
                    <a:pt x="108" y="761"/>
                    <a:pt x="108" y="761"/>
                  </a:cubicBezTo>
                  <a:cubicBezTo>
                    <a:pt x="97" y="752"/>
                    <a:pt x="84" y="738"/>
                    <a:pt x="70" y="724"/>
                  </a:cubicBezTo>
                  <a:cubicBezTo>
                    <a:pt x="96" y="669"/>
                    <a:pt x="96" y="669"/>
                    <a:pt x="96" y="669"/>
                  </a:cubicBezTo>
                  <a:cubicBezTo>
                    <a:pt x="93" y="663"/>
                    <a:pt x="86" y="656"/>
                    <a:pt x="81" y="645"/>
                  </a:cubicBezTo>
                  <a:cubicBezTo>
                    <a:pt x="79" y="639"/>
                    <a:pt x="72" y="632"/>
                    <a:pt x="71" y="622"/>
                  </a:cubicBezTo>
                  <a:cubicBezTo>
                    <a:pt x="39" y="620"/>
                    <a:pt x="39" y="620"/>
                    <a:pt x="39" y="620"/>
                  </a:cubicBezTo>
                  <a:cubicBezTo>
                    <a:pt x="8" y="618"/>
                    <a:pt x="8" y="618"/>
                    <a:pt x="8" y="618"/>
                  </a:cubicBezTo>
                  <a:cubicBezTo>
                    <a:pt x="4" y="602"/>
                    <a:pt x="2" y="583"/>
                    <a:pt x="0" y="564"/>
                  </a:cubicBezTo>
                  <a:cubicBezTo>
                    <a:pt x="52" y="537"/>
                    <a:pt x="52" y="537"/>
                    <a:pt x="52" y="537"/>
                  </a:cubicBezTo>
                  <a:cubicBezTo>
                    <a:pt x="50" y="517"/>
                    <a:pt x="53" y="496"/>
                    <a:pt x="55" y="478"/>
                  </a:cubicBezTo>
                  <a:cubicBezTo>
                    <a:pt x="10" y="438"/>
                    <a:pt x="10" y="438"/>
                    <a:pt x="10" y="438"/>
                  </a:cubicBezTo>
                  <a:cubicBezTo>
                    <a:pt x="16" y="422"/>
                    <a:pt x="22" y="405"/>
                    <a:pt x="32" y="390"/>
                  </a:cubicBezTo>
                  <a:cubicBezTo>
                    <a:pt x="89" y="398"/>
                    <a:pt x="89" y="398"/>
                    <a:pt x="89" y="398"/>
                  </a:cubicBezTo>
                  <a:cubicBezTo>
                    <a:pt x="101" y="379"/>
                    <a:pt x="111" y="364"/>
                    <a:pt x="125" y="351"/>
                  </a:cubicBezTo>
                  <a:cubicBezTo>
                    <a:pt x="113" y="296"/>
                    <a:pt x="113" y="296"/>
                    <a:pt x="113" y="296"/>
                  </a:cubicBezTo>
                  <a:cubicBezTo>
                    <a:pt x="120" y="289"/>
                    <a:pt x="127" y="282"/>
                    <a:pt x="133" y="280"/>
                  </a:cubicBezTo>
                  <a:cubicBezTo>
                    <a:pt x="140" y="273"/>
                    <a:pt x="150" y="272"/>
                    <a:pt x="157" y="266"/>
                  </a:cubicBezTo>
                  <a:cubicBezTo>
                    <a:pt x="188" y="268"/>
                    <a:pt x="188" y="268"/>
                    <a:pt x="188" y="268"/>
                  </a:cubicBezTo>
                  <a:cubicBezTo>
                    <a:pt x="217" y="302"/>
                    <a:pt x="217" y="302"/>
                    <a:pt x="217" y="302"/>
                  </a:cubicBezTo>
                  <a:cubicBezTo>
                    <a:pt x="229" y="297"/>
                    <a:pt x="242" y="297"/>
                    <a:pt x="252" y="296"/>
                  </a:cubicBezTo>
                  <a:cubicBezTo>
                    <a:pt x="274" y="235"/>
                    <a:pt x="274" y="235"/>
                    <a:pt x="274" y="235"/>
                  </a:cubicBezTo>
                  <a:cubicBezTo>
                    <a:pt x="283" y="238"/>
                    <a:pt x="296" y="239"/>
                    <a:pt x="306" y="237"/>
                  </a:cubicBezTo>
                  <a:cubicBezTo>
                    <a:pt x="306" y="237"/>
                    <a:pt x="306" y="237"/>
                    <a:pt x="306" y="237"/>
                  </a:cubicBezTo>
                  <a:cubicBezTo>
                    <a:pt x="306" y="237"/>
                    <a:pt x="306" y="237"/>
                    <a:pt x="306" y="237"/>
                  </a:cubicBezTo>
                  <a:cubicBezTo>
                    <a:pt x="306" y="237"/>
                    <a:pt x="306" y="237"/>
                    <a:pt x="306" y="237"/>
                  </a:cubicBezTo>
                  <a:cubicBezTo>
                    <a:pt x="336" y="244"/>
                    <a:pt x="336" y="244"/>
                    <a:pt x="336" y="244"/>
                  </a:cubicBezTo>
                  <a:cubicBezTo>
                    <a:pt x="342" y="241"/>
                    <a:pt x="350" y="244"/>
                    <a:pt x="354" y="246"/>
                  </a:cubicBezTo>
                  <a:cubicBezTo>
                    <a:pt x="368" y="307"/>
                    <a:pt x="368" y="307"/>
                    <a:pt x="368" y="307"/>
                  </a:cubicBezTo>
                  <a:cubicBezTo>
                    <a:pt x="376" y="310"/>
                    <a:pt x="389" y="314"/>
                    <a:pt x="397" y="317"/>
                  </a:cubicBezTo>
                  <a:cubicBezTo>
                    <a:pt x="439" y="291"/>
                    <a:pt x="439" y="291"/>
                    <a:pt x="439" y="291"/>
                  </a:cubicBezTo>
                  <a:cubicBezTo>
                    <a:pt x="465" y="296"/>
                    <a:pt x="465" y="296"/>
                    <a:pt x="465" y="296"/>
                  </a:cubicBezTo>
                  <a:cubicBezTo>
                    <a:pt x="480" y="306"/>
                    <a:pt x="494" y="316"/>
                    <a:pt x="504" y="329"/>
                  </a:cubicBezTo>
                  <a:cubicBezTo>
                    <a:pt x="478" y="385"/>
                    <a:pt x="478" y="385"/>
                    <a:pt x="478" y="385"/>
                  </a:cubicBezTo>
                  <a:cubicBezTo>
                    <a:pt x="485" y="392"/>
                    <a:pt x="490" y="403"/>
                    <a:pt x="497" y="410"/>
                  </a:cubicBezTo>
                  <a:cubicBezTo>
                    <a:pt x="498" y="419"/>
                    <a:pt x="505" y="427"/>
                    <a:pt x="507" y="432"/>
                  </a:cubicBezTo>
                  <a:cubicBezTo>
                    <a:pt x="539" y="435"/>
                    <a:pt x="539" y="435"/>
                    <a:pt x="539" y="435"/>
                  </a:cubicBezTo>
                  <a:cubicBezTo>
                    <a:pt x="565" y="440"/>
                    <a:pt x="565" y="440"/>
                    <a:pt x="565" y="440"/>
                  </a:cubicBezTo>
                  <a:cubicBezTo>
                    <a:pt x="565" y="440"/>
                    <a:pt x="565" y="440"/>
                    <a:pt x="565" y="440"/>
                  </a:cubicBezTo>
                  <a:close/>
                  <a:moveTo>
                    <a:pt x="376" y="462"/>
                  </a:moveTo>
                  <a:cubicBezTo>
                    <a:pt x="360" y="429"/>
                    <a:pt x="331" y="409"/>
                    <a:pt x="295" y="405"/>
                  </a:cubicBezTo>
                  <a:cubicBezTo>
                    <a:pt x="295" y="405"/>
                    <a:pt x="291" y="403"/>
                    <a:pt x="287" y="402"/>
                  </a:cubicBezTo>
                  <a:cubicBezTo>
                    <a:pt x="261" y="397"/>
                    <a:pt x="235" y="405"/>
                    <a:pt x="211" y="420"/>
                  </a:cubicBezTo>
                  <a:cubicBezTo>
                    <a:pt x="156" y="455"/>
                    <a:pt x="137" y="531"/>
                    <a:pt x="171" y="590"/>
                  </a:cubicBezTo>
                  <a:cubicBezTo>
                    <a:pt x="186" y="623"/>
                    <a:pt x="216" y="644"/>
                    <a:pt x="250" y="652"/>
                  </a:cubicBezTo>
                  <a:cubicBezTo>
                    <a:pt x="250" y="652"/>
                    <a:pt x="256" y="649"/>
                    <a:pt x="260" y="651"/>
                  </a:cubicBezTo>
                  <a:cubicBezTo>
                    <a:pt x="286" y="656"/>
                    <a:pt x="311" y="651"/>
                    <a:pt x="334" y="637"/>
                  </a:cubicBezTo>
                  <a:cubicBezTo>
                    <a:pt x="391" y="597"/>
                    <a:pt x="410" y="521"/>
                    <a:pt x="376" y="462"/>
                  </a:cubicBezTo>
                  <a:close/>
                </a:path>
              </a:pathLst>
            </a:cu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pic>
        <p:nvPicPr>
          <p:cNvPr id="59" name="Picture 58"/>
          <p:cNvPicPr>
            <a:picLocks noChangeAspect="1"/>
          </p:cNvPicPr>
          <p:nvPr/>
        </p:nvPicPr>
        <p:blipFill>
          <a:blip r:embed="rId7">
            <a:duotone>
              <a:schemeClr val="accent3">
                <a:shade val="45000"/>
                <a:satMod val="135000"/>
              </a:schemeClr>
              <a:prstClr val="white"/>
            </a:duotone>
          </a:blip>
          <a:stretch>
            <a:fillRect/>
          </a:stretch>
        </p:blipFill>
        <p:spPr>
          <a:xfrm>
            <a:off x="2820927" y="5185102"/>
            <a:ext cx="827516" cy="593166"/>
          </a:xfrm>
          <a:prstGeom prst="rect">
            <a:avLst/>
          </a:prstGeom>
        </p:spPr>
      </p:pic>
      <p:sp>
        <p:nvSpPr>
          <p:cNvPr id="60" name="TextBox 59"/>
          <p:cNvSpPr txBox="1"/>
          <p:nvPr/>
        </p:nvSpPr>
        <p:spPr>
          <a:xfrm>
            <a:off x="2485287" y="5685098"/>
            <a:ext cx="1127723" cy="509599"/>
          </a:xfrm>
          <a:prstGeom prst="rect">
            <a:avLst/>
          </a:prstGeom>
          <a:noFill/>
        </p:spPr>
        <p:txBody>
          <a:bodyPr wrap="none" rtlCol="0">
            <a:spAutoFit/>
          </a:bodyPr>
          <a:lstStyle/>
          <a:p>
            <a:pPr algn="ctr"/>
            <a:r>
              <a:rPr lang="en-US" sz="1000" dirty="0"/>
              <a:t>Power BI Desktop,</a:t>
            </a:r>
          </a:p>
          <a:p>
            <a:pPr algn="ctr"/>
            <a:r>
              <a:rPr lang="en-US" sz="1000" dirty="0"/>
              <a:t> Excel, R, Azure ML </a:t>
            </a:r>
            <a:br>
              <a:rPr lang="en-US" sz="1000" dirty="0"/>
            </a:br>
            <a:r>
              <a:rPr lang="en-US" sz="1000" dirty="0"/>
              <a:t>&amp; other tools</a:t>
            </a:r>
          </a:p>
        </p:txBody>
      </p:sp>
      <p:pic>
        <p:nvPicPr>
          <p:cNvPr id="80" name="Picture 79"/>
          <p:cNvPicPr>
            <a:picLocks noChangeAspect="1"/>
          </p:cNvPicPr>
          <p:nvPr/>
        </p:nvPicPr>
        <p:blipFill rotWithShape="1">
          <a:blip r:embed="rId8">
            <a:duotone>
              <a:schemeClr val="bg2">
                <a:shade val="45000"/>
                <a:satMod val="135000"/>
              </a:schemeClr>
              <a:prstClr val="white"/>
            </a:duotone>
            <a:extLst>
              <a:ext uri="{28A0092B-C50C-407E-A947-70E740481C1C}">
                <a14:useLocalDpi xmlns:a14="http://schemas.microsoft.com/office/drawing/2010/main" val="0"/>
              </a:ext>
            </a:extLst>
          </a:blip>
          <a:srcRect t="-1492"/>
          <a:stretch/>
        </p:blipFill>
        <p:spPr>
          <a:xfrm>
            <a:off x="2535407" y="5125166"/>
            <a:ext cx="602826" cy="571679"/>
          </a:xfrm>
          <a:prstGeom prst="rect">
            <a:avLst/>
          </a:prstGeom>
        </p:spPr>
      </p:pic>
      <p:sp>
        <p:nvSpPr>
          <p:cNvPr id="68" name="Freeform 67"/>
          <p:cNvSpPr/>
          <p:nvPr/>
        </p:nvSpPr>
        <p:spPr bwMode="auto">
          <a:xfrm>
            <a:off x="2965822" y="4894481"/>
            <a:ext cx="443711" cy="42542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8" name="Straight Arrow Connector 87"/>
          <p:cNvCxnSpPr/>
          <p:nvPr/>
        </p:nvCxnSpPr>
        <p:spPr>
          <a:xfrm flipV="1">
            <a:off x="1962073" y="3103095"/>
            <a:ext cx="342402" cy="24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1965649" y="5618372"/>
            <a:ext cx="342402" cy="2436"/>
          </a:xfrm>
          <a:prstGeom prst="straightConnector1">
            <a:avLst/>
          </a:prstGeom>
          <a:ln w="57150">
            <a:solidFill>
              <a:srgbClr val="28282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57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289374" y="0"/>
            <a:ext cx="9613251" cy="6858000"/>
          </a:xfrm>
          <a:prstGeom prst="rect">
            <a:avLst/>
          </a:prstGeom>
        </p:spPr>
      </p:pic>
    </p:spTree>
    <p:extLst>
      <p:ext uri="{BB962C8B-B14F-4D97-AF65-F5344CB8AC3E}">
        <p14:creationId xmlns:p14="http://schemas.microsoft.com/office/powerpoint/2010/main" val="2958836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dirty="0">
                <a:solidFill>
                  <a:srgbClr val="EDC30D"/>
                </a:solidFill>
                <a:latin typeface="Segoe UI Light" panose="020B0502040204020203" pitchFamily="34" charset="0"/>
                <a:cs typeface="Segoe UI Light" panose="020B0502040204020203" pitchFamily="34" charset="0"/>
              </a:rPr>
              <a:t>Who to Involve</a:t>
            </a:r>
            <a:endParaRPr sz="2000" dirty="0">
              <a:solidFill>
                <a:srgbClr val="EDC30D"/>
              </a:solidFill>
              <a:latin typeface="Segoe UI Light"/>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Management Review Committee</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Executive Management: Vision and Funding </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Business owners willing to provide strategic insight and direction for building departmental BI solutions</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BI Pros and IT: Security, Hosting, Operations and Support</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Power Users: Responsible for the lifecycle of reporting and dashboard content</a:t>
            </a:r>
            <a:endParaRPr lang="en-US" sz="2000" dirty="0">
              <a:solidFill>
                <a:prstClr val="white"/>
              </a:solidFill>
              <a:latin typeface="Segoe UI Light" panose="020B0502040204020203" pitchFamily="34" charset="0"/>
              <a:cs typeface="Segoe UI Light" panose="020B0502040204020203" pitchFamily="34" charset="0"/>
            </a:endParaRPr>
          </a:p>
        </p:txBody>
      </p:sp>
      <p:sp>
        <p:nvSpPr>
          <p:cNvPr id="6" name="Freeform 5"/>
          <p:cNvSpPr/>
          <p:nvPr/>
        </p:nvSpPr>
        <p:spPr bwMode="auto">
          <a:xfrm>
            <a:off x="208593" y="6088182"/>
            <a:ext cx="523419" cy="55320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10672556"/>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dirty="0">
                <a:solidFill>
                  <a:srgbClr val="EDC30D"/>
                </a:solidFill>
                <a:latin typeface="Segoe UI Light" panose="020B0502040204020203" pitchFamily="34" charset="0"/>
                <a:cs typeface="Segoe UI Light" panose="020B0502040204020203" pitchFamily="34" charset="0"/>
              </a:rPr>
              <a:t>Launch with a Training Site</a:t>
            </a:r>
            <a:endParaRPr sz="2000" dirty="0">
              <a:solidFill>
                <a:srgbClr val="EDC30D"/>
              </a:solidFill>
              <a:latin typeface="Segoe UI Light"/>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Post team and individual roles and responsibilities: </a:t>
            </a:r>
            <a:br>
              <a:rPr lang="en-US" dirty="0">
                <a:solidFill>
                  <a:prstClr val="white"/>
                </a:solidFill>
                <a:latin typeface="Segoe UI Light" panose="020B0502040204020203" pitchFamily="34" charset="0"/>
                <a:cs typeface="Segoe UI Light" panose="020B0502040204020203" pitchFamily="34" charset="0"/>
              </a:rPr>
            </a:br>
            <a:r>
              <a:rPr lang="en-US" dirty="0">
                <a:solidFill>
                  <a:prstClr val="white"/>
                </a:solidFill>
                <a:latin typeface="Segoe UI Light" panose="020B0502040204020203" pitchFamily="34" charset="0"/>
                <a:cs typeface="Segoe UI Light" panose="020B0502040204020203" pitchFamily="34" charset="0"/>
              </a:rPr>
              <a:t>IT, Operations, Support, and Power User roles</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Operations and Data Security Policies</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Self-Service BI Training</a:t>
            </a:r>
          </a:p>
          <a:p>
            <a:pPr marL="822960" lvl="1"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How To documentation and videos</a:t>
            </a:r>
          </a:p>
          <a:p>
            <a:pPr marL="822960" lvl="1"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Instructor-led training schedules</a:t>
            </a:r>
          </a:p>
        </p:txBody>
      </p:sp>
      <p:sp>
        <p:nvSpPr>
          <p:cNvPr id="6" name="Freeform 5"/>
          <p:cNvSpPr/>
          <p:nvPr/>
        </p:nvSpPr>
        <p:spPr bwMode="auto">
          <a:xfrm>
            <a:off x="208593" y="6088182"/>
            <a:ext cx="523419" cy="55320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7832977"/>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dirty="0">
                <a:solidFill>
                  <a:srgbClr val="EDC30D"/>
                </a:solidFill>
                <a:latin typeface="Segoe UI Light" panose="020B0502040204020203" pitchFamily="34" charset="0"/>
                <a:cs typeface="Segoe UI Light" panose="020B0502040204020203" pitchFamily="34" charset="0"/>
              </a:rPr>
              <a:t>Session Overview</a:t>
            </a:r>
            <a:endParaRPr sz="2000" dirty="0">
              <a:solidFill>
                <a:srgbClr val="EDC30D"/>
              </a:solidFill>
              <a:latin typeface="Segoe UI Light"/>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Why Governance</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Personal, Team and Enterprise BI</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What, Who and How</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Roadmap</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Other Questions</a:t>
            </a:r>
          </a:p>
          <a:p>
            <a:pPr marL="365760" indent="-365760">
              <a:spcBef>
                <a:spcPts val="1800"/>
              </a:spcBef>
              <a:buClr>
                <a:srgbClr val="EDC30D"/>
              </a:buClr>
              <a:defRPr/>
            </a:pPr>
            <a:endParaRPr lang="en-US" dirty="0">
              <a:solidFill>
                <a:prstClr val="white"/>
              </a:solidFill>
              <a:latin typeface="Segoe UI Light" panose="020B0502040204020203" pitchFamily="34" charset="0"/>
              <a:cs typeface="Segoe UI Light" panose="020B0502040204020203" pitchFamily="34" charset="0"/>
            </a:endParaRPr>
          </a:p>
        </p:txBody>
      </p:sp>
      <p:sp>
        <p:nvSpPr>
          <p:cNvPr id="6" name="Freeform 5"/>
          <p:cNvSpPr/>
          <p:nvPr/>
        </p:nvSpPr>
        <p:spPr bwMode="auto">
          <a:xfrm>
            <a:off x="208593" y="6088182"/>
            <a:ext cx="523419" cy="55320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5067043"/>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99680" y="924672"/>
            <a:ext cx="5271187" cy="369332"/>
          </a:xfrm>
          <a:prstGeom prst="rect">
            <a:avLst/>
          </a:prstGeom>
        </p:spPr>
        <p:txBody>
          <a:bodyPr wrap="none">
            <a:spAutoFit/>
          </a:bodyPr>
          <a:lstStyle/>
          <a:p>
            <a:r>
              <a:rPr lang="en-US" dirty="0"/>
              <a:t>IT prepared and cleansed enterprise-wide master data</a:t>
            </a:r>
          </a:p>
        </p:txBody>
      </p:sp>
      <p:sp>
        <p:nvSpPr>
          <p:cNvPr id="40" name="Rectangle 39"/>
          <p:cNvSpPr/>
          <p:nvPr/>
        </p:nvSpPr>
        <p:spPr>
          <a:xfrm>
            <a:off x="514105" y="262952"/>
            <a:ext cx="3882675" cy="1323439"/>
          </a:xfrm>
          <a:prstGeom prst="rect">
            <a:avLst/>
          </a:prstGeom>
        </p:spPr>
        <p:txBody>
          <a:bodyPr wrap="square">
            <a:spAutoFit/>
          </a:bodyPr>
          <a:lstStyle/>
          <a:p>
            <a:r>
              <a:rPr lang="en-US" sz="4000" dirty="0">
                <a:solidFill>
                  <a:srgbClr val="EDC30D"/>
                </a:solidFill>
                <a:latin typeface="Segoe UI Light"/>
                <a:ea typeface="+mj-ea"/>
                <a:cs typeface="+mj-cs"/>
              </a:rPr>
              <a:t>Master Data and Data Quality</a:t>
            </a:r>
          </a:p>
        </p:txBody>
      </p:sp>
      <p:sp>
        <p:nvSpPr>
          <p:cNvPr id="41" name="Rectangle 40"/>
          <p:cNvSpPr/>
          <p:nvPr/>
        </p:nvSpPr>
        <p:spPr>
          <a:xfrm>
            <a:off x="329062" y="2012259"/>
            <a:ext cx="4067718" cy="2539157"/>
          </a:xfrm>
          <a:prstGeom prst="rect">
            <a:avLst/>
          </a:prstGeom>
        </p:spPr>
        <p:txBody>
          <a:bodyPr wrap="square">
            <a:spAutoFit/>
          </a:bodyPr>
          <a:lstStyle/>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Entity based master data structures (object mapping, reference data, and dimensions and hierarchies) used in data integration operations</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MDS Add-in for Excel for organizational data stewards</a:t>
            </a:r>
          </a:p>
          <a:p>
            <a:pPr marL="457112" indent="-403147" defTabSz="931776" fontAlgn="base">
              <a:spcAft>
                <a:spcPts val="600"/>
              </a:spcAft>
              <a:buClr>
                <a:srgbClr val="FFFFFF"/>
              </a:buClr>
              <a:buFont typeface="Arial" panose="020B0604020202020204" pitchFamily="34" charset="0"/>
              <a:buChar char="•"/>
            </a:pPr>
            <a:endParaRPr lang="en-US" dirty="0">
              <a:solidFill>
                <a:schemeClr val="bg1"/>
              </a:solidFill>
            </a:endParaRPr>
          </a:p>
          <a:p>
            <a:pPr marL="457112" indent="-403147" defTabSz="931776" fontAlgn="base">
              <a:spcAft>
                <a:spcPts val="600"/>
              </a:spcAft>
              <a:buClr>
                <a:srgbClr val="FFFFFF"/>
              </a:buClr>
              <a:buFont typeface="Arial" panose="020B0604020202020204" pitchFamily="34" charset="0"/>
              <a:buChar char="•"/>
            </a:pPr>
            <a:endParaRPr lang="en-US" dirty="0">
              <a:solidFill>
                <a:schemeClr val="bg1"/>
              </a:solidFill>
            </a:endParaRPr>
          </a:p>
        </p:txBody>
      </p:sp>
      <p:grpSp>
        <p:nvGrpSpPr>
          <p:cNvPr id="5" name="Group 4"/>
          <p:cNvGrpSpPr/>
          <p:nvPr/>
        </p:nvGrpSpPr>
        <p:grpSpPr>
          <a:xfrm>
            <a:off x="5260896" y="1478813"/>
            <a:ext cx="6666645" cy="4491681"/>
            <a:chOff x="5336610" y="1862605"/>
            <a:chExt cx="6313027" cy="4258079"/>
          </a:xfrm>
        </p:grpSpPr>
        <p:grpSp>
          <p:nvGrpSpPr>
            <p:cNvPr id="6" name="Group 5"/>
            <p:cNvGrpSpPr/>
            <p:nvPr/>
          </p:nvGrpSpPr>
          <p:grpSpPr>
            <a:xfrm>
              <a:off x="5336610" y="1862605"/>
              <a:ext cx="6313026" cy="3821426"/>
              <a:chOff x="0" y="0"/>
              <a:chExt cx="5486400" cy="3321050"/>
            </a:xfrm>
          </p:grpSpPr>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5486400" cy="3321050"/>
              </a:xfrm>
              <a:prstGeom prst="rect">
                <a:avLst/>
              </a:prstGeom>
              <a:solidFill>
                <a:schemeClr val="tx2"/>
              </a:solidFill>
            </p:spPr>
          </p:pic>
          <p:pic>
            <p:nvPicPr>
              <p:cNvPr id="8" name="Picture 7"/>
              <p:cNvPicPr>
                <a:picLocks noChangeAspect="1"/>
              </p:cNvPicPr>
              <p:nvPr/>
            </p:nvPicPr>
            <p:blipFill>
              <a:blip r:embed="rId4"/>
              <a:stretch>
                <a:fillRect/>
              </a:stretch>
            </p:blipFill>
            <p:spPr>
              <a:xfrm>
                <a:off x="1052554" y="49696"/>
                <a:ext cx="1600200" cy="285750"/>
              </a:xfrm>
              <a:prstGeom prst="rect">
                <a:avLst/>
              </a:prstGeom>
              <a:solidFill>
                <a:schemeClr val="tx2"/>
              </a:solidFill>
            </p:spPr>
          </p:pic>
        </p:grpSp>
        <p:pic>
          <p:nvPicPr>
            <p:cNvPr id="2" name="Picture 1"/>
            <p:cNvPicPr>
              <a:picLocks noChangeAspect="1"/>
            </p:cNvPicPr>
            <p:nvPr/>
          </p:nvPicPr>
          <p:blipFill rotWithShape="1">
            <a:blip r:embed="rId5"/>
            <a:srcRect t="14955"/>
            <a:stretch/>
          </p:blipFill>
          <p:spPr>
            <a:xfrm>
              <a:off x="5336611" y="2554940"/>
              <a:ext cx="6313026" cy="3565744"/>
            </a:xfrm>
            <a:prstGeom prst="rect">
              <a:avLst/>
            </a:prstGeom>
          </p:spPr>
        </p:pic>
      </p:grpSp>
    </p:spTree>
    <p:extLst>
      <p:ext uri="{BB962C8B-B14F-4D97-AF65-F5344CB8AC3E}">
        <p14:creationId xmlns:p14="http://schemas.microsoft.com/office/powerpoint/2010/main" val="4226337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4"/>
          <a:stretch>
            <a:fillRect/>
          </a:stretch>
        </p:blipFill>
        <p:spPr>
          <a:xfrm>
            <a:off x="4962673" y="1469048"/>
            <a:ext cx="4906824" cy="4256523"/>
          </a:xfrm>
          <a:prstGeom prst="rect">
            <a:avLst/>
          </a:prstGeom>
          <a:solidFill>
            <a:schemeClr val="tx2"/>
          </a:solidFill>
        </p:spPr>
      </p:pic>
      <p:pic>
        <p:nvPicPr>
          <p:cNvPr id="38" name="Picture 37"/>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8747565" y="1352352"/>
            <a:ext cx="3444435" cy="3994079"/>
          </a:xfrm>
          <a:prstGeom prst="rect">
            <a:avLst/>
          </a:prstGeom>
          <a:solidFill>
            <a:schemeClr val="tx2"/>
          </a:solidFill>
        </p:spPr>
      </p:pic>
      <p:sp>
        <p:nvSpPr>
          <p:cNvPr id="4" name="Rectangle 3"/>
          <p:cNvSpPr/>
          <p:nvPr/>
        </p:nvSpPr>
        <p:spPr>
          <a:xfrm>
            <a:off x="5699680" y="924672"/>
            <a:ext cx="5623719" cy="369332"/>
          </a:xfrm>
          <a:prstGeom prst="rect">
            <a:avLst/>
          </a:prstGeom>
        </p:spPr>
        <p:txBody>
          <a:bodyPr wrap="none">
            <a:spAutoFit/>
          </a:bodyPr>
          <a:lstStyle/>
          <a:p>
            <a:r>
              <a:rPr lang="en-US" dirty="0"/>
              <a:t>One stop reference directory for all Enterprise Data Assets</a:t>
            </a:r>
          </a:p>
        </p:txBody>
      </p:sp>
      <p:sp>
        <p:nvSpPr>
          <p:cNvPr id="40" name="Rectangle 39"/>
          <p:cNvSpPr/>
          <p:nvPr/>
        </p:nvSpPr>
        <p:spPr>
          <a:xfrm>
            <a:off x="514105" y="262952"/>
            <a:ext cx="3882675" cy="1323439"/>
          </a:xfrm>
          <a:prstGeom prst="rect">
            <a:avLst/>
          </a:prstGeom>
        </p:spPr>
        <p:txBody>
          <a:bodyPr wrap="square">
            <a:spAutoFit/>
          </a:bodyPr>
          <a:lstStyle/>
          <a:p>
            <a:r>
              <a:rPr lang="en-US" sz="4000" dirty="0">
                <a:solidFill>
                  <a:srgbClr val="EDC30D"/>
                </a:solidFill>
                <a:latin typeface="Segoe UI Light"/>
                <a:ea typeface="+mj-ea"/>
                <a:cs typeface="+mj-cs"/>
              </a:rPr>
              <a:t>Enterprise Data  Catalog</a:t>
            </a:r>
          </a:p>
        </p:txBody>
      </p:sp>
      <p:sp>
        <p:nvSpPr>
          <p:cNvPr id="41" name="Rectangle 40"/>
          <p:cNvSpPr/>
          <p:nvPr/>
        </p:nvSpPr>
        <p:spPr>
          <a:xfrm>
            <a:off x="329062" y="2012259"/>
            <a:ext cx="4067718" cy="3093154"/>
          </a:xfrm>
          <a:prstGeom prst="rect">
            <a:avLst/>
          </a:prstGeom>
        </p:spPr>
        <p:txBody>
          <a:bodyPr wrap="square">
            <a:spAutoFit/>
          </a:bodyPr>
          <a:lstStyle/>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Data source directory containing metadata about your data </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Currently copy connection strings; future integration with Power BI</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Currently supports: Azure SQL Database, SQL Server, SSAS Multidimensional and Tabular, Oracle Database and SSRS Reports</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Future extensibility API for 3rd parties to add new data sources</a:t>
            </a:r>
          </a:p>
        </p:txBody>
      </p:sp>
    </p:spTree>
    <p:extLst>
      <p:ext uri="{BB962C8B-B14F-4D97-AF65-F5344CB8AC3E}">
        <p14:creationId xmlns:p14="http://schemas.microsoft.com/office/powerpoint/2010/main" val="290162098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14105" y="262952"/>
            <a:ext cx="3882675" cy="1323439"/>
          </a:xfrm>
          <a:prstGeom prst="rect">
            <a:avLst/>
          </a:prstGeom>
        </p:spPr>
        <p:txBody>
          <a:bodyPr wrap="square">
            <a:spAutoFit/>
          </a:bodyPr>
          <a:lstStyle/>
          <a:p>
            <a:r>
              <a:rPr lang="en-US" sz="4000" dirty="0">
                <a:solidFill>
                  <a:srgbClr val="EDC30D"/>
                </a:solidFill>
                <a:latin typeface="Segoe UI Light"/>
                <a:ea typeface="+mj-ea"/>
                <a:cs typeface="+mj-cs"/>
              </a:rPr>
              <a:t>Enterprise Gateway</a:t>
            </a:r>
          </a:p>
        </p:txBody>
      </p:sp>
      <p:sp>
        <p:nvSpPr>
          <p:cNvPr id="4" name="Rectangle 3"/>
          <p:cNvSpPr/>
          <p:nvPr/>
        </p:nvSpPr>
        <p:spPr>
          <a:xfrm>
            <a:off x="5699680" y="924672"/>
            <a:ext cx="5209824" cy="369332"/>
          </a:xfrm>
          <a:prstGeom prst="rect">
            <a:avLst/>
          </a:prstGeom>
        </p:spPr>
        <p:txBody>
          <a:bodyPr wrap="none">
            <a:spAutoFit/>
          </a:bodyPr>
          <a:lstStyle/>
          <a:p>
            <a:r>
              <a:rPr lang="en-US" dirty="0"/>
              <a:t>Secure and scalable enterprise data source publishing</a:t>
            </a:r>
          </a:p>
        </p:txBody>
      </p:sp>
      <p:sp>
        <p:nvSpPr>
          <p:cNvPr id="2" name="Rectangle 1"/>
          <p:cNvSpPr/>
          <p:nvPr/>
        </p:nvSpPr>
        <p:spPr>
          <a:xfrm>
            <a:off x="329062" y="2012259"/>
            <a:ext cx="4067718" cy="3370153"/>
          </a:xfrm>
          <a:prstGeom prst="rect">
            <a:avLst/>
          </a:prstGeom>
        </p:spPr>
        <p:txBody>
          <a:bodyPr wrap="square">
            <a:spAutoFit/>
          </a:bodyPr>
          <a:lstStyle/>
          <a:p>
            <a:pPr marL="448107" indent="-395205" defTabSz="913420" fontAlgn="base">
              <a:spcAft>
                <a:spcPts val="588"/>
              </a:spcAft>
              <a:buClr>
                <a:srgbClr val="FFFFFF"/>
              </a:buClr>
              <a:buFont typeface="Arial" panose="020B0604020202020204" pitchFamily="34" charset="0"/>
              <a:buChar char="•"/>
            </a:pPr>
            <a:r>
              <a:rPr lang="en-US" dirty="0">
                <a:solidFill>
                  <a:schemeClr val="bg1"/>
                </a:solidFill>
              </a:rPr>
              <a:t>IT managed, centralized way to publish data sources for transparent data refresh support</a:t>
            </a:r>
          </a:p>
          <a:p>
            <a:pPr marL="448107" indent="-395205" defTabSz="913420" fontAlgn="base">
              <a:spcAft>
                <a:spcPts val="588"/>
              </a:spcAft>
              <a:buClr>
                <a:srgbClr val="FFFFFF"/>
              </a:buClr>
              <a:buFont typeface="Arial" panose="020B0604020202020204" pitchFamily="34" charset="0"/>
              <a:buChar char="•"/>
            </a:pPr>
            <a:r>
              <a:rPr lang="en-US" dirty="0">
                <a:solidFill>
                  <a:schemeClr val="bg1"/>
                </a:solidFill>
              </a:rPr>
              <a:t>Built-in fail over and load balancing capabilities to meet the needs of large enterprises</a:t>
            </a:r>
          </a:p>
          <a:p>
            <a:pPr marL="448107" indent="-395205" defTabSz="913420" fontAlgn="base">
              <a:spcAft>
                <a:spcPts val="588"/>
              </a:spcAft>
              <a:buClr>
                <a:srgbClr val="FFFFFF"/>
              </a:buClr>
              <a:buFont typeface="Arial" panose="020B0604020202020204" pitchFamily="34" charset="0"/>
              <a:buChar char="•"/>
            </a:pPr>
            <a:r>
              <a:rPr lang="en-US" dirty="0">
                <a:solidFill>
                  <a:schemeClr val="bg1"/>
                </a:solidFill>
              </a:rPr>
              <a:t>Visibility into usage of data sources for monitoring and audit</a:t>
            </a:r>
          </a:p>
          <a:p>
            <a:pPr marL="448107" indent="-395205" defTabSz="913420" fontAlgn="base">
              <a:spcAft>
                <a:spcPts val="588"/>
              </a:spcAft>
              <a:buClr>
                <a:srgbClr val="FFFFFF"/>
              </a:buClr>
              <a:buFont typeface="Arial" panose="020B0604020202020204" pitchFamily="34" charset="0"/>
              <a:buChar char="•"/>
            </a:pPr>
            <a:r>
              <a:rPr lang="en-US" dirty="0">
                <a:solidFill>
                  <a:schemeClr val="bg1"/>
                </a:solidFill>
              </a:rPr>
              <a:t>Expanded direct connectivity to on-premises data without having to move their data to the cloud</a:t>
            </a:r>
          </a:p>
        </p:txBody>
      </p:sp>
      <p:pic>
        <p:nvPicPr>
          <p:cNvPr id="8" name="Picture 7"/>
          <p:cNvPicPr>
            <a:picLocks noChangeAspect="1"/>
          </p:cNvPicPr>
          <p:nvPr/>
        </p:nvPicPr>
        <p:blipFill rotWithShape="1">
          <a:blip r:embed="rId4"/>
          <a:srcRect l="3418" t="10243" r="5448" b="7808"/>
          <a:stretch/>
        </p:blipFill>
        <p:spPr>
          <a:xfrm>
            <a:off x="5336701" y="1891610"/>
            <a:ext cx="6349675" cy="3585699"/>
          </a:xfrm>
          <a:prstGeom prst="rect">
            <a:avLst/>
          </a:prstGeom>
          <a:solidFill>
            <a:schemeClr val="bg1">
              <a:lumMod val="95000"/>
            </a:schemeClr>
          </a:solidFill>
        </p:spPr>
      </p:pic>
    </p:spTree>
    <p:extLst>
      <p:ext uri="{BB962C8B-B14F-4D97-AF65-F5344CB8AC3E}">
        <p14:creationId xmlns:p14="http://schemas.microsoft.com/office/powerpoint/2010/main" val="4037887302"/>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14105" y="262952"/>
            <a:ext cx="3882675" cy="1323439"/>
          </a:xfrm>
          <a:prstGeom prst="rect">
            <a:avLst/>
          </a:prstGeom>
        </p:spPr>
        <p:txBody>
          <a:bodyPr wrap="square">
            <a:spAutoFit/>
          </a:bodyPr>
          <a:lstStyle/>
          <a:p>
            <a:r>
              <a:rPr lang="en-US" sz="4000" dirty="0">
                <a:solidFill>
                  <a:srgbClr val="EDC30D"/>
                </a:solidFill>
                <a:latin typeface="Segoe UI Light"/>
                <a:ea typeface="+mj-ea"/>
                <a:cs typeface="+mj-cs"/>
              </a:rPr>
              <a:t>PowerBI.com</a:t>
            </a:r>
          </a:p>
          <a:p>
            <a:r>
              <a:rPr lang="en-US" sz="4000" dirty="0">
                <a:solidFill>
                  <a:srgbClr val="EDC30D"/>
                </a:solidFill>
                <a:latin typeface="Segoe UI Light"/>
                <a:ea typeface="+mj-ea"/>
                <a:cs typeface="+mj-cs"/>
              </a:rPr>
              <a:t>Administration</a:t>
            </a:r>
          </a:p>
        </p:txBody>
      </p:sp>
      <p:sp>
        <p:nvSpPr>
          <p:cNvPr id="41" name="Rectangle 40"/>
          <p:cNvSpPr/>
          <p:nvPr/>
        </p:nvSpPr>
        <p:spPr>
          <a:xfrm>
            <a:off x="329062" y="2012259"/>
            <a:ext cx="4067718" cy="2262158"/>
          </a:xfrm>
          <a:prstGeom prst="rect">
            <a:avLst/>
          </a:prstGeom>
        </p:spPr>
        <p:txBody>
          <a:bodyPr wrap="square">
            <a:spAutoFit/>
          </a:bodyPr>
          <a:lstStyle/>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Directory and Account management </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Subscriptions and licenses</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Creating groups and organization content packs</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Roadmap: Enterprise IT management, usage monitoring and admin portal</a:t>
            </a:r>
          </a:p>
        </p:txBody>
      </p:sp>
      <p:grpSp>
        <p:nvGrpSpPr>
          <p:cNvPr id="6" name="Group 5"/>
          <p:cNvGrpSpPr/>
          <p:nvPr/>
        </p:nvGrpSpPr>
        <p:grpSpPr>
          <a:xfrm>
            <a:off x="6084443" y="315871"/>
            <a:ext cx="3722149" cy="627864"/>
            <a:chOff x="1975629" y="2049462"/>
            <a:chExt cx="3722149" cy="627864"/>
          </a:xfrm>
        </p:grpSpPr>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5629" y="2061419"/>
              <a:ext cx="601102" cy="601102"/>
            </a:xfrm>
            <a:prstGeom prst="rect">
              <a:avLst/>
            </a:prstGeom>
          </p:spPr>
        </p:pic>
        <p:sp>
          <p:nvSpPr>
            <p:cNvPr id="8" name="TextBox 7"/>
            <p:cNvSpPr txBox="1"/>
            <p:nvPr/>
          </p:nvSpPr>
          <p:spPr>
            <a:xfrm>
              <a:off x="2545312" y="2049462"/>
              <a:ext cx="3152466"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Active Directory</a:t>
              </a:r>
            </a:p>
          </p:txBody>
        </p:sp>
      </p:grpSp>
      <p:sp>
        <p:nvSpPr>
          <p:cNvPr id="9" name="TextBox 8"/>
          <p:cNvSpPr txBox="1"/>
          <p:nvPr/>
        </p:nvSpPr>
        <p:spPr>
          <a:xfrm>
            <a:off x="6741268" y="924671"/>
            <a:ext cx="3141053" cy="923330"/>
          </a:xfrm>
          <a:prstGeom prst="rect">
            <a:avLst/>
          </a:prstGeom>
          <a:noFill/>
        </p:spPr>
        <p:txBody>
          <a:bodyPr wrap="none" rtlCol="0">
            <a:spAutoFit/>
          </a:bodyPr>
          <a:lstStyle/>
          <a:p>
            <a:r>
              <a:rPr lang="en-US" dirty="0"/>
              <a:t>Directory Synchronization</a:t>
            </a:r>
          </a:p>
          <a:p>
            <a:r>
              <a:rPr lang="en-US" dirty="0"/>
              <a:t>Manage Domains and Accounts</a:t>
            </a:r>
          </a:p>
          <a:p>
            <a:r>
              <a:rPr lang="en-US" dirty="0"/>
              <a:t>Manage login branding</a:t>
            </a:r>
          </a:p>
        </p:txBody>
      </p:sp>
      <p:grpSp>
        <p:nvGrpSpPr>
          <p:cNvPr id="10" name="Group 9"/>
          <p:cNvGrpSpPr/>
          <p:nvPr/>
        </p:nvGrpSpPr>
        <p:grpSpPr>
          <a:xfrm>
            <a:off x="6084443" y="2241751"/>
            <a:ext cx="2295796" cy="627864"/>
            <a:chOff x="6716230" y="3226002"/>
            <a:chExt cx="2295796" cy="627864"/>
          </a:xfrm>
        </p:grpSpPr>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16230" y="3270802"/>
              <a:ext cx="538264" cy="538264"/>
            </a:xfrm>
            <a:prstGeom prst="rect">
              <a:avLst/>
            </a:prstGeom>
          </p:spPr>
        </p:pic>
        <p:sp>
          <p:nvSpPr>
            <p:cNvPr id="12" name="TextBox 11"/>
            <p:cNvSpPr txBox="1"/>
            <p:nvPr/>
          </p:nvSpPr>
          <p:spPr>
            <a:xfrm>
              <a:off x="7254494" y="3226002"/>
              <a:ext cx="17575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Office 365</a:t>
              </a:r>
            </a:p>
          </p:txBody>
        </p:sp>
      </p:grpSp>
      <p:sp>
        <p:nvSpPr>
          <p:cNvPr id="13" name="TextBox 12"/>
          <p:cNvSpPr txBox="1"/>
          <p:nvPr/>
        </p:nvSpPr>
        <p:spPr>
          <a:xfrm>
            <a:off x="6741267" y="2869615"/>
            <a:ext cx="3141053" cy="923330"/>
          </a:xfrm>
          <a:prstGeom prst="rect">
            <a:avLst/>
          </a:prstGeom>
          <a:noFill/>
        </p:spPr>
        <p:txBody>
          <a:bodyPr wrap="none" rtlCol="0">
            <a:spAutoFit/>
          </a:bodyPr>
          <a:lstStyle/>
          <a:p>
            <a:r>
              <a:rPr lang="en-US" dirty="0"/>
              <a:t>Manage Subscriptions</a:t>
            </a:r>
          </a:p>
          <a:p>
            <a:r>
              <a:rPr lang="en-US" dirty="0"/>
              <a:t>License Assignment</a:t>
            </a:r>
          </a:p>
          <a:p>
            <a:r>
              <a:rPr lang="en-US" dirty="0"/>
              <a:t>Manage Domains and Accounts</a:t>
            </a:r>
          </a:p>
        </p:txBody>
      </p:sp>
      <p:pic>
        <p:nvPicPr>
          <p:cNvPr id="14" name="Picture 13"/>
          <p:cNvPicPr>
            <a:picLocks noChangeAspect="1"/>
          </p:cNvPicPr>
          <p:nvPr/>
        </p:nvPicPr>
        <p:blipFill>
          <a:blip r:embed="rId6"/>
          <a:stretch>
            <a:fillRect/>
          </a:stretch>
        </p:blipFill>
        <p:spPr>
          <a:xfrm>
            <a:off x="6084443" y="4328251"/>
            <a:ext cx="2073775" cy="498293"/>
          </a:xfrm>
          <a:prstGeom prst="rect">
            <a:avLst/>
          </a:prstGeom>
        </p:spPr>
      </p:pic>
      <p:sp>
        <p:nvSpPr>
          <p:cNvPr id="15" name="TextBox 14"/>
          <p:cNvSpPr txBox="1"/>
          <p:nvPr/>
        </p:nvSpPr>
        <p:spPr>
          <a:xfrm>
            <a:off x="6741267" y="4826544"/>
            <a:ext cx="3411960" cy="1200329"/>
          </a:xfrm>
          <a:prstGeom prst="rect">
            <a:avLst/>
          </a:prstGeom>
          <a:noFill/>
        </p:spPr>
        <p:txBody>
          <a:bodyPr wrap="none" rtlCol="0">
            <a:spAutoFit/>
          </a:bodyPr>
          <a:lstStyle/>
          <a:p>
            <a:r>
              <a:rPr lang="en-US" dirty="0"/>
              <a:t>Create Groups</a:t>
            </a:r>
          </a:p>
          <a:p>
            <a:r>
              <a:rPr lang="en-US" dirty="0"/>
              <a:t>Create Organization Content Packs</a:t>
            </a:r>
          </a:p>
          <a:p>
            <a:r>
              <a:rPr lang="en-US" dirty="0"/>
              <a:t>Manage gateways</a:t>
            </a:r>
          </a:p>
          <a:p>
            <a:endParaRPr lang="en-US" dirty="0"/>
          </a:p>
        </p:txBody>
      </p:sp>
    </p:spTree>
    <p:extLst>
      <p:ext uri="{BB962C8B-B14F-4D97-AF65-F5344CB8AC3E}">
        <p14:creationId xmlns:p14="http://schemas.microsoft.com/office/powerpoint/2010/main" val="41538023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3" name="Rectangle 2"/>
          <p:cNvSpPr/>
          <p:nvPr/>
        </p:nvSpPr>
        <p:spPr>
          <a:xfrm>
            <a:off x="4831080" y="0"/>
            <a:ext cx="736092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14105" y="262952"/>
            <a:ext cx="3882675" cy="1323439"/>
          </a:xfrm>
          <a:prstGeom prst="rect">
            <a:avLst/>
          </a:prstGeom>
        </p:spPr>
        <p:txBody>
          <a:bodyPr wrap="square">
            <a:spAutoFit/>
          </a:bodyPr>
          <a:lstStyle/>
          <a:p>
            <a:r>
              <a:rPr lang="en-US" sz="4000" dirty="0">
                <a:solidFill>
                  <a:srgbClr val="EDC30D"/>
                </a:solidFill>
                <a:latin typeface="Segoe UI Light"/>
                <a:ea typeface="+mj-ea"/>
                <a:cs typeface="+mj-cs"/>
              </a:rPr>
              <a:t>Development Lifecycle</a:t>
            </a:r>
          </a:p>
        </p:txBody>
      </p:sp>
      <p:sp>
        <p:nvSpPr>
          <p:cNvPr id="41" name="Rectangle 40"/>
          <p:cNvSpPr/>
          <p:nvPr/>
        </p:nvSpPr>
        <p:spPr>
          <a:xfrm>
            <a:off x="329062" y="2012259"/>
            <a:ext cx="4067718" cy="2616101"/>
          </a:xfrm>
          <a:prstGeom prst="rect">
            <a:avLst/>
          </a:prstGeom>
        </p:spPr>
        <p:txBody>
          <a:bodyPr wrap="square">
            <a:spAutoFit/>
          </a:bodyPr>
          <a:lstStyle/>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OneDrive for Business or SharePoint Online for file storage</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Version history </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Organization Content Packs for curated data to share</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Developer APIs for advanced usage</a:t>
            </a:r>
          </a:p>
          <a:p>
            <a:pPr marL="457112" indent="-403147" defTabSz="931776" fontAlgn="base">
              <a:spcAft>
                <a:spcPts val="600"/>
              </a:spcAft>
              <a:buClr>
                <a:srgbClr val="FFFFFF"/>
              </a:buClr>
              <a:buFont typeface="Arial" panose="020B0604020202020204" pitchFamily="34" charset="0"/>
              <a:buChar char="•"/>
            </a:pPr>
            <a:r>
              <a:rPr lang="en-US" dirty="0">
                <a:solidFill>
                  <a:schemeClr val="bg1"/>
                </a:solidFill>
              </a:rPr>
              <a:t>Roadmap: Content Pack health, errors and usage reporting</a:t>
            </a:r>
          </a:p>
        </p:txBody>
      </p:sp>
      <p:pic>
        <p:nvPicPr>
          <p:cNvPr id="4" name="Picture 3"/>
          <p:cNvPicPr>
            <a:picLocks noChangeAspect="1"/>
          </p:cNvPicPr>
          <p:nvPr/>
        </p:nvPicPr>
        <p:blipFill>
          <a:blip r:embed="rId4"/>
          <a:stretch>
            <a:fillRect/>
          </a:stretch>
        </p:blipFill>
        <p:spPr>
          <a:xfrm>
            <a:off x="4996321" y="165181"/>
            <a:ext cx="3864651" cy="2344555"/>
          </a:xfrm>
          <a:prstGeom prst="rect">
            <a:avLst/>
          </a:prstGeom>
        </p:spPr>
      </p:pic>
      <p:pic>
        <p:nvPicPr>
          <p:cNvPr id="5" name="Picture 4"/>
          <p:cNvPicPr>
            <a:picLocks noChangeAspect="1"/>
          </p:cNvPicPr>
          <p:nvPr/>
        </p:nvPicPr>
        <p:blipFill>
          <a:blip r:embed="rId5"/>
          <a:stretch>
            <a:fillRect/>
          </a:stretch>
        </p:blipFill>
        <p:spPr>
          <a:xfrm>
            <a:off x="5745804" y="2333394"/>
            <a:ext cx="6121942" cy="1593800"/>
          </a:xfrm>
          <a:prstGeom prst="rect">
            <a:avLst/>
          </a:prstGeom>
        </p:spPr>
      </p:pic>
      <p:pic>
        <p:nvPicPr>
          <p:cNvPr id="6" name="Picture 5"/>
          <p:cNvPicPr>
            <a:picLocks noChangeAspect="1"/>
          </p:cNvPicPr>
          <p:nvPr/>
        </p:nvPicPr>
        <p:blipFill>
          <a:blip r:embed="rId6"/>
          <a:stretch>
            <a:fillRect/>
          </a:stretch>
        </p:blipFill>
        <p:spPr>
          <a:xfrm>
            <a:off x="7638913" y="3862453"/>
            <a:ext cx="3067998" cy="2644692"/>
          </a:xfrm>
          <a:prstGeom prst="rect">
            <a:avLst/>
          </a:prstGeom>
        </p:spPr>
      </p:pic>
    </p:spTree>
    <p:extLst>
      <p:ext uri="{BB962C8B-B14F-4D97-AF65-F5344CB8AC3E}">
        <p14:creationId xmlns:p14="http://schemas.microsoft.com/office/powerpoint/2010/main" val="211862530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328221" y="123152"/>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EDC30D"/>
                </a:solidFill>
                <a:effectLst/>
                <a:uLnTx/>
                <a:uFillTx/>
                <a:latin typeface="Segoe UI Light" panose="020B0502040204020203" pitchFamily="34" charset="0"/>
                <a:ea typeface="+mn-ea"/>
                <a:cs typeface="Segoe UI Light" panose="020B0502040204020203" pitchFamily="34" charset="0"/>
              </a:rPr>
              <a:t>Resources / Specific Questions</a:t>
            </a:r>
            <a:endParaRPr kumimoji="0" lang="en-US" sz="2000" b="0" i="0" u="none" strike="noStrike" kern="1200" cap="none" spc="-102" normalizeH="0" baseline="0" noProof="0" dirty="0">
              <a:ln w="3175">
                <a:noFill/>
              </a:ln>
              <a:solidFill>
                <a:srgbClr val="EDC30D"/>
              </a:solidFill>
              <a:effectLst/>
              <a:uLnTx/>
              <a:uFillTx/>
              <a:latin typeface="Segoe UI Light"/>
              <a:ea typeface="+mn-ea"/>
              <a:cs typeface="Segoe UI" pitchFamily="34" charset="0"/>
            </a:endParaRPr>
          </a:p>
        </p:txBody>
      </p:sp>
      <p:sp>
        <p:nvSpPr>
          <p:cNvPr id="5" name="Content Placeholder 2"/>
          <p:cNvSpPr txBox="1">
            <a:spLocks/>
          </p:cNvSpPr>
          <p:nvPr/>
        </p:nvSpPr>
        <p:spPr>
          <a:xfrm>
            <a:off x="824168" y="1030239"/>
            <a:ext cx="10574836" cy="54924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On Premises Gateway</a:t>
            </a:r>
          </a:p>
          <a:p>
            <a:pPr marL="822960" lvl="1" indent="-365760">
              <a:spcBef>
                <a:spcPts val="1800"/>
              </a:spcBef>
              <a:buClr>
                <a:srgbClr val="EDC30D"/>
              </a:buClr>
              <a:defRPr/>
            </a:pPr>
            <a:r>
              <a:rPr lang="en-US" sz="2000" dirty="0">
                <a:solidFill>
                  <a:prstClr val="white"/>
                </a:solidFill>
                <a:latin typeface="Segoe UI Light" panose="020B0502040204020203" pitchFamily="34" charset="0"/>
                <a:cs typeface="Segoe UI Light" panose="020B0502040204020203" pitchFamily="34" charset="0"/>
              </a:rPr>
              <a:t>Performance across geographies</a:t>
            </a:r>
          </a:p>
          <a:p>
            <a:pPr marL="822960" lvl="1" indent="-365760">
              <a:spcBef>
                <a:spcPts val="1800"/>
              </a:spcBef>
              <a:buClr>
                <a:srgbClr val="EDC30D"/>
              </a:buClr>
              <a:defRPr/>
            </a:pPr>
            <a:r>
              <a:rPr lang="en-US" sz="2000" dirty="0">
                <a:solidFill>
                  <a:prstClr val="white"/>
                </a:solidFill>
                <a:latin typeface="Segoe UI Light" panose="020B0502040204020203" pitchFamily="34" charset="0"/>
                <a:cs typeface="Segoe UI Light" panose="020B0502040204020203" pitchFamily="34" charset="0"/>
              </a:rPr>
              <a:t>Performance Triggers, Scalability and HA </a:t>
            </a:r>
            <a:endParaRPr kumimoji="0" lang="en-US" sz="20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Power BI Desktop Monthly Updates</a:t>
            </a:r>
          </a:p>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3"/>
              </a:rPr>
              <a:t>Restricting Access in Power BI - </a:t>
            </a:r>
            <a:r>
              <a:rPr kumimoji="0" lang="en-US" sz="2400" b="0" i="0" u="none" strike="noStrike" kern="1200" cap="none" spc="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hlinkClick r:id="rId3"/>
              </a:rPr>
              <a:t>AngryAnalytics</a:t>
            </a: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3"/>
              </a:rPr>
              <a:t> Blog</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4"/>
              </a:rPr>
              <a:t>Power BI Auditing</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365760" indent="-365760">
              <a:spcBef>
                <a:spcPts val="1800"/>
              </a:spcBef>
              <a:buClr>
                <a:srgbClr val="EDC30D"/>
              </a:buClr>
              <a:defRPr/>
            </a:pPr>
            <a:r>
              <a:rPr lang="en-US" sz="2400" dirty="0">
                <a:solidFill>
                  <a:prstClr val="white"/>
                </a:solidFill>
                <a:latin typeface="Segoe UI Light" panose="020B0502040204020203" pitchFamily="34" charset="0"/>
                <a:cs typeface="Segoe UI Light" panose="020B0502040204020203" pitchFamily="34" charset="0"/>
                <a:hlinkClick r:id="rId5"/>
              </a:rPr>
              <a:t>Assigning Licenses</a:t>
            </a:r>
            <a:endParaRPr lang="en-US" sz="2400" dirty="0">
              <a:solidFill>
                <a:prstClr val="white"/>
              </a:solidFill>
              <a:latin typeface="Segoe UI Light" panose="020B0502040204020203" pitchFamily="34" charset="0"/>
              <a:cs typeface="Segoe UI Light" panose="020B0502040204020203" pitchFamily="34" charset="0"/>
            </a:endParaRPr>
          </a:p>
          <a:p>
            <a:pPr marL="365760" indent="-365760">
              <a:spcBef>
                <a:spcPts val="1800"/>
              </a:spcBef>
              <a:buClr>
                <a:srgbClr val="EDC30D"/>
              </a:buClr>
              <a:defRPr/>
            </a:pPr>
            <a:r>
              <a:rPr lang="en-US" sz="2400" dirty="0">
                <a:solidFill>
                  <a:prstClr val="white"/>
                </a:solidFill>
                <a:latin typeface="Segoe UI Light" panose="020B0502040204020203" pitchFamily="34" charset="0"/>
                <a:cs typeface="Segoe UI Light" panose="020B0502040204020203" pitchFamily="34" charset="0"/>
                <a:hlinkClick r:id="rId6"/>
              </a:rPr>
              <a:t>Row-level security (RLS) with Power BI</a:t>
            </a:r>
            <a:endParaRPr lang="en-US" sz="3600" dirty="0">
              <a:solidFill>
                <a:prstClr val="white"/>
              </a:solidFill>
              <a:latin typeface="Segoe UI Light" panose="020B0502040204020203" pitchFamily="34" charset="0"/>
              <a:cs typeface="Segoe UI Light" panose="020B0502040204020203" pitchFamily="34" charset="0"/>
            </a:endParaRPr>
          </a:p>
          <a:p>
            <a:pPr marL="365760" marR="0" lvl="0" indent="-365760" algn="l" defTabSz="914400" rtl="0" eaLnBrk="1" fontAlgn="auto" latinLnBrk="0" hangingPunct="1">
              <a:lnSpc>
                <a:spcPct val="90000"/>
              </a:lnSpc>
              <a:spcBef>
                <a:spcPts val="1800"/>
              </a:spcBef>
              <a:spcAft>
                <a:spcPts val="0"/>
              </a:spcAft>
              <a:buClr>
                <a:srgbClr val="EDC30D"/>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hlinkClick r:id="rId7"/>
              </a:rPr>
              <a:t>Power BI Security Whitepaper</a:t>
            </a:r>
            <a:endPar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365760" lvl="0" indent="-365760">
              <a:spcBef>
                <a:spcPts val="1800"/>
              </a:spcBef>
              <a:buClr>
                <a:srgbClr val="EDC30D"/>
              </a:buClr>
              <a:defRPr/>
            </a:pPr>
            <a:r>
              <a:rPr lang="en-US" sz="2400" dirty="0">
                <a:solidFill>
                  <a:prstClr val="white"/>
                </a:solidFill>
                <a:latin typeface="Segoe UI Light" panose="020B0502040204020203" pitchFamily="34" charset="0"/>
                <a:cs typeface="Segoe UI Light" panose="020B0502040204020203" pitchFamily="34" charset="0"/>
                <a:hlinkClick r:id="rId8"/>
              </a:rPr>
              <a:t>How Microsoft IT Rolled out Power BI for Microsoft Employees</a:t>
            </a:r>
            <a:endParaRPr lang="en-US" sz="2400" dirty="0">
              <a:solidFill>
                <a:prstClr val="white"/>
              </a:solidFill>
              <a:latin typeface="Segoe UI Light" panose="020B0502040204020203" pitchFamily="34" charset="0"/>
              <a:cs typeface="Segoe UI Light" panose="020B0502040204020203" pitchFamily="34" charset="0"/>
            </a:endParaRPr>
          </a:p>
        </p:txBody>
      </p:sp>
      <p:sp>
        <p:nvSpPr>
          <p:cNvPr id="6" name="Freeform 5"/>
          <p:cNvSpPr/>
          <p:nvPr/>
        </p:nvSpPr>
        <p:spPr bwMode="auto">
          <a:xfrm>
            <a:off x="208593" y="6088182"/>
            <a:ext cx="523419" cy="55320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72771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10005" dirty="0">
                <a:solidFill>
                  <a:schemeClr val="accent4"/>
                </a:solidFill>
                <a:ea typeface="Segoe UI Black" panose="020B0A02040204020203" pitchFamily="34" charset="0"/>
              </a:rPr>
              <a:t>Roadmap</a:t>
            </a:r>
          </a:p>
        </p:txBody>
      </p:sp>
    </p:spTree>
    <p:extLst>
      <p:ext uri="{BB962C8B-B14F-4D97-AF65-F5344CB8AC3E}">
        <p14:creationId xmlns:p14="http://schemas.microsoft.com/office/powerpoint/2010/main" val="2621808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sz="10005" dirty="0">
                <a:solidFill>
                  <a:schemeClr val="accent4"/>
                </a:solidFill>
                <a:ea typeface="Segoe UI Black" panose="020B0A02040204020203" pitchFamily="34" charset="0"/>
              </a:rPr>
              <a:t>Questions</a:t>
            </a:r>
          </a:p>
        </p:txBody>
      </p:sp>
    </p:spTree>
    <p:extLst>
      <p:ext uri="{BB962C8B-B14F-4D97-AF65-F5344CB8AC3E}">
        <p14:creationId xmlns:p14="http://schemas.microsoft.com/office/powerpoint/2010/main" val="17314614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1724975" y="5327174"/>
            <a:ext cx="8068600" cy="454606"/>
          </a:xfrm>
          <a:prstGeom prst="rect">
            <a:avLst/>
          </a:prstGeom>
          <a:noFill/>
          <a:ln w="12700">
            <a:noFill/>
            <a:miter lim="800000"/>
            <a:headEnd type="none" w="sm" len="sm"/>
            <a:tailEnd type="none" w="sm" len="sm"/>
          </a:ln>
          <a:effectLst/>
        </p:spPr>
        <p:txBody>
          <a:bodyPr lIns="134457" tIns="107566" rIns="134457" bIns="107566">
            <a:spAutoFit/>
          </a:bodyPr>
          <a:lstStyle/>
          <a:p>
            <a:pPr defTabSz="685419" eaLnBrk="0" hangingPunct="0">
              <a:defRPr/>
            </a:pPr>
            <a:r>
              <a:rPr lang="en-US" sz="514"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685419" eaLnBrk="0" hangingPunct="0">
              <a:defRPr/>
            </a:pPr>
            <a:r>
              <a:rPr lang="en-US" sz="514"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111619" name="Picture 1"/>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invGray">
          <a:xfrm>
            <a:off x="1861534" y="3169891"/>
            <a:ext cx="2418362" cy="518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4493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1E1E"/>
        </a:solidFill>
        <a:effectLst/>
      </p:bgPr>
    </p:bg>
    <p:spTree>
      <p:nvGrpSpPr>
        <p:cNvPr id="1" name=""/>
        <p:cNvGrpSpPr/>
        <p:nvPr/>
      </p:nvGrpSpPr>
      <p:grpSpPr>
        <a:xfrm>
          <a:off x="0" y="0"/>
          <a:ext cx="0" cy="0"/>
          <a:chOff x="0" y="0"/>
          <a:chExt cx="0" cy="0"/>
        </a:xfrm>
      </p:grpSpPr>
      <p:sp>
        <p:nvSpPr>
          <p:cNvPr id="113" name="Freeform 112"/>
          <p:cNvSpPr/>
          <p:nvPr/>
        </p:nvSpPr>
        <p:spPr bwMode="auto">
          <a:xfrm>
            <a:off x="234313"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Freeform 113"/>
          <p:cNvSpPr/>
          <p:nvPr/>
        </p:nvSpPr>
        <p:spPr bwMode="auto">
          <a:xfrm>
            <a:off x="827745"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Freeform 114"/>
          <p:cNvSpPr/>
          <p:nvPr/>
        </p:nvSpPr>
        <p:spPr bwMode="auto">
          <a:xfrm>
            <a:off x="1421176"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Freeform 115"/>
          <p:cNvSpPr/>
          <p:nvPr/>
        </p:nvSpPr>
        <p:spPr bwMode="auto">
          <a:xfrm>
            <a:off x="2014608"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Freeform 116"/>
          <p:cNvSpPr/>
          <p:nvPr/>
        </p:nvSpPr>
        <p:spPr bwMode="auto">
          <a:xfrm>
            <a:off x="2608039"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Freeform 117"/>
          <p:cNvSpPr/>
          <p:nvPr/>
        </p:nvSpPr>
        <p:spPr bwMode="auto">
          <a:xfrm>
            <a:off x="3201471"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Freeform 118"/>
          <p:cNvSpPr/>
          <p:nvPr/>
        </p:nvSpPr>
        <p:spPr bwMode="auto">
          <a:xfrm>
            <a:off x="3794902"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119"/>
          <p:cNvSpPr/>
          <p:nvPr/>
        </p:nvSpPr>
        <p:spPr bwMode="auto">
          <a:xfrm>
            <a:off x="4388334"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120"/>
          <p:cNvSpPr/>
          <p:nvPr/>
        </p:nvSpPr>
        <p:spPr bwMode="auto">
          <a:xfrm>
            <a:off x="4981766"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121"/>
          <p:cNvSpPr/>
          <p:nvPr/>
        </p:nvSpPr>
        <p:spPr bwMode="auto">
          <a:xfrm>
            <a:off x="5575197"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122"/>
          <p:cNvSpPr/>
          <p:nvPr/>
        </p:nvSpPr>
        <p:spPr bwMode="auto">
          <a:xfrm>
            <a:off x="6168629"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23"/>
          <p:cNvSpPr/>
          <p:nvPr/>
        </p:nvSpPr>
        <p:spPr bwMode="auto">
          <a:xfrm>
            <a:off x="6762060"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124"/>
          <p:cNvSpPr/>
          <p:nvPr/>
        </p:nvSpPr>
        <p:spPr bwMode="auto">
          <a:xfrm>
            <a:off x="7355492"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125"/>
          <p:cNvSpPr/>
          <p:nvPr/>
        </p:nvSpPr>
        <p:spPr bwMode="auto">
          <a:xfrm>
            <a:off x="7948923"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126"/>
          <p:cNvSpPr/>
          <p:nvPr/>
        </p:nvSpPr>
        <p:spPr bwMode="auto">
          <a:xfrm>
            <a:off x="8542355"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7"/>
          <p:cNvSpPr/>
          <p:nvPr/>
        </p:nvSpPr>
        <p:spPr bwMode="auto">
          <a:xfrm>
            <a:off x="9135787"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Freeform 128"/>
          <p:cNvSpPr/>
          <p:nvPr/>
        </p:nvSpPr>
        <p:spPr bwMode="auto">
          <a:xfrm>
            <a:off x="9729218"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Freeform 129"/>
          <p:cNvSpPr/>
          <p:nvPr/>
        </p:nvSpPr>
        <p:spPr bwMode="auto">
          <a:xfrm>
            <a:off x="10322650"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Freeform 130"/>
          <p:cNvSpPr/>
          <p:nvPr/>
        </p:nvSpPr>
        <p:spPr bwMode="auto">
          <a:xfrm>
            <a:off x="10916081"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131"/>
          <p:cNvSpPr/>
          <p:nvPr/>
        </p:nvSpPr>
        <p:spPr bwMode="auto">
          <a:xfrm>
            <a:off x="11509508" y="2296295"/>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49"/>
          <p:cNvSpPr/>
          <p:nvPr/>
        </p:nvSpPr>
        <p:spPr bwMode="auto">
          <a:xfrm>
            <a:off x="234313"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50"/>
          <p:cNvSpPr/>
          <p:nvPr/>
        </p:nvSpPr>
        <p:spPr bwMode="auto">
          <a:xfrm>
            <a:off x="827745"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51"/>
          <p:cNvSpPr/>
          <p:nvPr/>
        </p:nvSpPr>
        <p:spPr bwMode="auto">
          <a:xfrm>
            <a:off x="1421176"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52"/>
          <p:cNvSpPr/>
          <p:nvPr/>
        </p:nvSpPr>
        <p:spPr bwMode="auto">
          <a:xfrm>
            <a:off x="2014608"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53"/>
          <p:cNvSpPr/>
          <p:nvPr/>
        </p:nvSpPr>
        <p:spPr bwMode="auto">
          <a:xfrm>
            <a:off x="2608039"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54"/>
          <p:cNvSpPr/>
          <p:nvPr/>
        </p:nvSpPr>
        <p:spPr bwMode="auto">
          <a:xfrm>
            <a:off x="3201471"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55"/>
          <p:cNvSpPr/>
          <p:nvPr/>
        </p:nvSpPr>
        <p:spPr bwMode="auto">
          <a:xfrm>
            <a:off x="3794902"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56"/>
          <p:cNvSpPr/>
          <p:nvPr/>
        </p:nvSpPr>
        <p:spPr bwMode="auto">
          <a:xfrm>
            <a:off x="4388334"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57"/>
          <p:cNvSpPr/>
          <p:nvPr/>
        </p:nvSpPr>
        <p:spPr bwMode="auto">
          <a:xfrm>
            <a:off x="4981766"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58"/>
          <p:cNvSpPr/>
          <p:nvPr/>
        </p:nvSpPr>
        <p:spPr bwMode="auto">
          <a:xfrm>
            <a:off x="5575197"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59"/>
          <p:cNvSpPr/>
          <p:nvPr/>
        </p:nvSpPr>
        <p:spPr bwMode="auto">
          <a:xfrm>
            <a:off x="6168629"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60"/>
          <p:cNvSpPr/>
          <p:nvPr/>
        </p:nvSpPr>
        <p:spPr bwMode="auto">
          <a:xfrm>
            <a:off x="6762060"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61"/>
          <p:cNvSpPr/>
          <p:nvPr/>
        </p:nvSpPr>
        <p:spPr bwMode="auto">
          <a:xfrm>
            <a:off x="7355492"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2"/>
          <p:cNvSpPr/>
          <p:nvPr/>
        </p:nvSpPr>
        <p:spPr bwMode="auto">
          <a:xfrm>
            <a:off x="7948923"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Freeform 63"/>
          <p:cNvSpPr/>
          <p:nvPr/>
        </p:nvSpPr>
        <p:spPr bwMode="auto">
          <a:xfrm>
            <a:off x="8542355"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Freeform 64"/>
          <p:cNvSpPr/>
          <p:nvPr/>
        </p:nvSpPr>
        <p:spPr bwMode="auto">
          <a:xfrm>
            <a:off x="9135787"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65"/>
          <p:cNvSpPr/>
          <p:nvPr/>
        </p:nvSpPr>
        <p:spPr bwMode="auto">
          <a:xfrm>
            <a:off x="9729218"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66"/>
          <p:cNvSpPr/>
          <p:nvPr/>
        </p:nvSpPr>
        <p:spPr bwMode="auto">
          <a:xfrm>
            <a:off x="10322650"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67"/>
          <p:cNvSpPr/>
          <p:nvPr/>
        </p:nvSpPr>
        <p:spPr bwMode="auto">
          <a:xfrm>
            <a:off x="10916081"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a:off x="11509508" y="2835330"/>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70"/>
          <p:cNvSpPr/>
          <p:nvPr/>
        </p:nvSpPr>
        <p:spPr bwMode="auto">
          <a:xfrm>
            <a:off x="234313"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71"/>
          <p:cNvSpPr/>
          <p:nvPr/>
        </p:nvSpPr>
        <p:spPr bwMode="auto">
          <a:xfrm>
            <a:off x="827745"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Freeform 72"/>
          <p:cNvSpPr/>
          <p:nvPr/>
        </p:nvSpPr>
        <p:spPr bwMode="auto">
          <a:xfrm>
            <a:off x="1421176"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Freeform 73"/>
          <p:cNvSpPr/>
          <p:nvPr/>
        </p:nvSpPr>
        <p:spPr bwMode="auto">
          <a:xfrm>
            <a:off x="2014608"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Freeform 74"/>
          <p:cNvSpPr/>
          <p:nvPr/>
        </p:nvSpPr>
        <p:spPr bwMode="auto">
          <a:xfrm>
            <a:off x="2608039"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Freeform 75"/>
          <p:cNvSpPr/>
          <p:nvPr/>
        </p:nvSpPr>
        <p:spPr bwMode="auto">
          <a:xfrm>
            <a:off x="3201471"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Freeform 76"/>
          <p:cNvSpPr/>
          <p:nvPr/>
        </p:nvSpPr>
        <p:spPr bwMode="auto">
          <a:xfrm>
            <a:off x="3794902"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8" name="Freeform 77"/>
          <p:cNvSpPr/>
          <p:nvPr/>
        </p:nvSpPr>
        <p:spPr bwMode="auto">
          <a:xfrm>
            <a:off x="4388334"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78"/>
          <p:cNvSpPr/>
          <p:nvPr/>
        </p:nvSpPr>
        <p:spPr bwMode="auto">
          <a:xfrm>
            <a:off x="4981766"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Freeform 79"/>
          <p:cNvSpPr/>
          <p:nvPr/>
        </p:nvSpPr>
        <p:spPr bwMode="auto">
          <a:xfrm>
            <a:off x="5575197"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1" name="Freeform 80"/>
          <p:cNvSpPr/>
          <p:nvPr/>
        </p:nvSpPr>
        <p:spPr bwMode="auto">
          <a:xfrm>
            <a:off x="6168629"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81"/>
          <p:cNvSpPr/>
          <p:nvPr/>
        </p:nvSpPr>
        <p:spPr bwMode="auto">
          <a:xfrm>
            <a:off x="6762060"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Freeform 82"/>
          <p:cNvSpPr/>
          <p:nvPr/>
        </p:nvSpPr>
        <p:spPr bwMode="auto">
          <a:xfrm>
            <a:off x="7355492"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4" name="Freeform 83"/>
          <p:cNvSpPr/>
          <p:nvPr/>
        </p:nvSpPr>
        <p:spPr bwMode="auto">
          <a:xfrm>
            <a:off x="7948923"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5" name="Freeform 84"/>
          <p:cNvSpPr/>
          <p:nvPr/>
        </p:nvSpPr>
        <p:spPr bwMode="auto">
          <a:xfrm>
            <a:off x="8542355"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6" name="Freeform 85"/>
          <p:cNvSpPr/>
          <p:nvPr/>
        </p:nvSpPr>
        <p:spPr bwMode="auto">
          <a:xfrm>
            <a:off x="9135787"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7" name="Freeform 86"/>
          <p:cNvSpPr/>
          <p:nvPr/>
        </p:nvSpPr>
        <p:spPr bwMode="auto">
          <a:xfrm>
            <a:off x="9729218"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87"/>
          <p:cNvSpPr/>
          <p:nvPr/>
        </p:nvSpPr>
        <p:spPr bwMode="auto">
          <a:xfrm>
            <a:off x="10322650"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Freeform 88"/>
          <p:cNvSpPr/>
          <p:nvPr/>
        </p:nvSpPr>
        <p:spPr bwMode="auto">
          <a:xfrm>
            <a:off x="10916081"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89"/>
          <p:cNvSpPr/>
          <p:nvPr/>
        </p:nvSpPr>
        <p:spPr bwMode="auto">
          <a:xfrm>
            <a:off x="11509508" y="337436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8"/>
          <p:cNvSpPr/>
          <p:nvPr/>
        </p:nvSpPr>
        <p:spPr bwMode="auto">
          <a:xfrm>
            <a:off x="234313"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29"/>
          <p:cNvSpPr/>
          <p:nvPr/>
        </p:nvSpPr>
        <p:spPr bwMode="auto">
          <a:xfrm>
            <a:off x="827745"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30"/>
          <p:cNvSpPr/>
          <p:nvPr/>
        </p:nvSpPr>
        <p:spPr bwMode="auto">
          <a:xfrm>
            <a:off x="1421176"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31"/>
          <p:cNvSpPr/>
          <p:nvPr/>
        </p:nvSpPr>
        <p:spPr bwMode="auto">
          <a:xfrm>
            <a:off x="2014608"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Freeform 32"/>
          <p:cNvSpPr/>
          <p:nvPr/>
        </p:nvSpPr>
        <p:spPr bwMode="auto">
          <a:xfrm>
            <a:off x="2608039"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33"/>
          <p:cNvSpPr/>
          <p:nvPr/>
        </p:nvSpPr>
        <p:spPr bwMode="auto">
          <a:xfrm>
            <a:off x="3201471"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Freeform 34"/>
          <p:cNvSpPr/>
          <p:nvPr/>
        </p:nvSpPr>
        <p:spPr bwMode="auto">
          <a:xfrm>
            <a:off x="3794902"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35"/>
          <p:cNvSpPr/>
          <p:nvPr/>
        </p:nvSpPr>
        <p:spPr bwMode="auto">
          <a:xfrm>
            <a:off x="4388334"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Freeform 36"/>
          <p:cNvSpPr/>
          <p:nvPr/>
        </p:nvSpPr>
        <p:spPr bwMode="auto">
          <a:xfrm>
            <a:off x="4981766"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37"/>
          <p:cNvSpPr/>
          <p:nvPr/>
        </p:nvSpPr>
        <p:spPr bwMode="auto">
          <a:xfrm>
            <a:off x="5575197"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38"/>
          <p:cNvSpPr/>
          <p:nvPr/>
        </p:nvSpPr>
        <p:spPr bwMode="auto">
          <a:xfrm>
            <a:off x="6168629"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39"/>
          <p:cNvSpPr/>
          <p:nvPr/>
        </p:nvSpPr>
        <p:spPr bwMode="auto">
          <a:xfrm>
            <a:off x="6762060"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40"/>
          <p:cNvSpPr/>
          <p:nvPr/>
        </p:nvSpPr>
        <p:spPr bwMode="auto">
          <a:xfrm>
            <a:off x="7355492"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bwMode="auto">
          <a:xfrm>
            <a:off x="7948923"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p:nvSpPr>
        <p:spPr bwMode="auto">
          <a:xfrm>
            <a:off x="8542355"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43"/>
          <p:cNvSpPr/>
          <p:nvPr/>
        </p:nvSpPr>
        <p:spPr bwMode="auto">
          <a:xfrm>
            <a:off x="9135787"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a:off x="9729218"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45"/>
          <p:cNvSpPr/>
          <p:nvPr/>
        </p:nvSpPr>
        <p:spPr bwMode="auto">
          <a:xfrm>
            <a:off x="10322650"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46"/>
          <p:cNvSpPr/>
          <p:nvPr/>
        </p:nvSpPr>
        <p:spPr bwMode="auto">
          <a:xfrm>
            <a:off x="10916081"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47"/>
          <p:cNvSpPr/>
          <p:nvPr/>
        </p:nvSpPr>
        <p:spPr bwMode="auto">
          <a:xfrm>
            <a:off x="11509508" y="3905441"/>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reeform 3"/>
          <p:cNvSpPr/>
          <p:nvPr/>
        </p:nvSpPr>
        <p:spPr bwMode="auto">
          <a:xfrm>
            <a:off x="234313"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Freeform 4"/>
          <p:cNvSpPr/>
          <p:nvPr/>
        </p:nvSpPr>
        <p:spPr bwMode="auto">
          <a:xfrm>
            <a:off x="827745"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Freeform 5"/>
          <p:cNvSpPr/>
          <p:nvPr/>
        </p:nvSpPr>
        <p:spPr bwMode="auto">
          <a:xfrm>
            <a:off x="1421176"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6"/>
          <p:cNvSpPr/>
          <p:nvPr/>
        </p:nvSpPr>
        <p:spPr bwMode="auto">
          <a:xfrm>
            <a:off x="2014608"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7"/>
          <p:cNvSpPr/>
          <p:nvPr/>
        </p:nvSpPr>
        <p:spPr bwMode="auto">
          <a:xfrm>
            <a:off x="2608039"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reeform 8"/>
          <p:cNvSpPr/>
          <p:nvPr/>
        </p:nvSpPr>
        <p:spPr bwMode="auto">
          <a:xfrm>
            <a:off x="3201471"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9"/>
          <p:cNvSpPr/>
          <p:nvPr/>
        </p:nvSpPr>
        <p:spPr bwMode="auto">
          <a:xfrm>
            <a:off x="3794902"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4388334"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11"/>
          <p:cNvSpPr/>
          <p:nvPr/>
        </p:nvSpPr>
        <p:spPr bwMode="auto">
          <a:xfrm>
            <a:off x="4981766"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2"/>
          <p:cNvSpPr/>
          <p:nvPr/>
        </p:nvSpPr>
        <p:spPr bwMode="auto">
          <a:xfrm>
            <a:off x="5575197"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reeform 13"/>
          <p:cNvSpPr/>
          <p:nvPr/>
        </p:nvSpPr>
        <p:spPr bwMode="auto">
          <a:xfrm>
            <a:off x="6168629"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a:off x="6762060"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15"/>
          <p:cNvSpPr/>
          <p:nvPr/>
        </p:nvSpPr>
        <p:spPr bwMode="auto">
          <a:xfrm>
            <a:off x="7355492"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6"/>
          <p:cNvSpPr/>
          <p:nvPr/>
        </p:nvSpPr>
        <p:spPr bwMode="auto">
          <a:xfrm>
            <a:off x="7948923"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17"/>
          <p:cNvSpPr/>
          <p:nvPr/>
        </p:nvSpPr>
        <p:spPr bwMode="auto">
          <a:xfrm>
            <a:off x="8542355"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18"/>
          <p:cNvSpPr/>
          <p:nvPr/>
        </p:nvSpPr>
        <p:spPr bwMode="auto">
          <a:xfrm>
            <a:off x="9135787"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p:nvPr/>
        </p:nvSpPr>
        <p:spPr bwMode="auto">
          <a:xfrm>
            <a:off x="9729218"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20"/>
          <p:cNvSpPr/>
          <p:nvPr/>
        </p:nvSpPr>
        <p:spPr bwMode="auto">
          <a:xfrm>
            <a:off x="10322650"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Freeform 21"/>
          <p:cNvSpPr/>
          <p:nvPr/>
        </p:nvSpPr>
        <p:spPr bwMode="auto">
          <a:xfrm>
            <a:off x="10916081"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3C3C3C"/>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11509508" y="4436522"/>
            <a:ext cx="514058" cy="1310147"/>
          </a:xfrm>
          <a:custGeom>
            <a:avLst/>
            <a:gdLst>
              <a:gd name="connsiteX0" fmla="*/ 152864 w 613300"/>
              <a:gd name="connsiteY0" fmla="*/ 296947 h 1563078"/>
              <a:gd name="connsiteX1" fmla="*/ 460435 w 613300"/>
              <a:gd name="connsiteY1" fmla="*/ 296947 h 1563078"/>
              <a:gd name="connsiteX2" fmla="*/ 613300 w 613300"/>
              <a:gd name="connsiteY2" fmla="*/ 449811 h 1563078"/>
              <a:gd name="connsiteX3" fmla="*/ 613300 w 613300"/>
              <a:gd name="connsiteY3" fmla="*/ 499876 h 1563078"/>
              <a:gd name="connsiteX4" fmla="*/ 613300 w 613300"/>
              <a:gd name="connsiteY4" fmla="*/ 775791 h 1563078"/>
              <a:gd name="connsiteX5" fmla="*/ 613300 w 613300"/>
              <a:gd name="connsiteY5" fmla="*/ 861314 h 1563078"/>
              <a:gd name="connsiteX6" fmla="*/ 563878 w 613300"/>
              <a:gd name="connsiteY6" fmla="*/ 910734 h 1563078"/>
              <a:gd name="connsiteX7" fmla="*/ 514458 w 613300"/>
              <a:gd name="connsiteY7" fmla="*/ 861314 h 1563078"/>
              <a:gd name="connsiteX8" fmla="*/ 514458 w 613300"/>
              <a:gd name="connsiteY8" fmla="*/ 776260 h 1563078"/>
              <a:gd name="connsiteX9" fmla="*/ 514458 w 613300"/>
              <a:gd name="connsiteY9" fmla="*/ 532666 h 1563078"/>
              <a:gd name="connsiteX10" fmla="*/ 489970 w 613300"/>
              <a:gd name="connsiteY10" fmla="*/ 508176 h 1563078"/>
              <a:gd name="connsiteX11" fmla="*/ 465479 w 613300"/>
              <a:gd name="connsiteY11" fmla="*/ 532666 h 1563078"/>
              <a:gd name="connsiteX12" fmla="*/ 465479 w 613300"/>
              <a:gd name="connsiteY12" fmla="*/ 536417 h 1563078"/>
              <a:gd name="connsiteX13" fmla="*/ 465479 w 613300"/>
              <a:gd name="connsiteY13" fmla="*/ 951715 h 1563078"/>
              <a:gd name="connsiteX14" fmla="*/ 465479 w 613300"/>
              <a:gd name="connsiteY14" fmla="*/ 1490540 h 1563078"/>
              <a:gd name="connsiteX15" fmla="*/ 392941 w 613300"/>
              <a:gd name="connsiteY15" fmla="*/ 1563078 h 1563078"/>
              <a:gd name="connsiteX16" fmla="*/ 320400 w 613300"/>
              <a:gd name="connsiteY16" fmla="*/ 1490540 h 1563078"/>
              <a:gd name="connsiteX17" fmla="*/ 320400 w 613300"/>
              <a:gd name="connsiteY17" fmla="*/ 952223 h 1563078"/>
              <a:gd name="connsiteX18" fmla="*/ 320400 w 613300"/>
              <a:gd name="connsiteY18" fmla="*/ 951088 h 1563078"/>
              <a:gd name="connsiteX19" fmla="*/ 306650 w 613300"/>
              <a:gd name="connsiteY19" fmla="*/ 937336 h 1563078"/>
              <a:gd name="connsiteX20" fmla="*/ 295864 w 613300"/>
              <a:gd name="connsiteY20" fmla="*/ 943925 h 1563078"/>
              <a:gd name="connsiteX21" fmla="*/ 295864 w 613300"/>
              <a:gd name="connsiteY21" fmla="*/ 1492022 h 1563078"/>
              <a:gd name="connsiteX22" fmla="*/ 224807 w 613300"/>
              <a:gd name="connsiteY22" fmla="*/ 1563078 h 1563078"/>
              <a:gd name="connsiteX23" fmla="*/ 153751 w 613300"/>
              <a:gd name="connsiteY23" fmla="*/ 1492022 h 1563078"/>
              <a:gd name="connsiteX24" fmla="*/ 153751 w 613300"/>
              <a:gd name="connsiteY24" fmla="*/ 952223 h 1563078"/>
              <a:gd name="connsiteX25" fmla="*/ 153751 w 613300"/>
              <a:gd name="connsiteY25" fmla="*/ 535633 h 1563078"/>
              <a:gd name="connsiteX26" fmla="*/ 126296 w 613300"/>
              <a:gd name="connsiteY26" fmla="*/ 508176 h 1563078"/>
              <a:gd name="connsiteX27" fmla="*/ 98841 w 613300"/>
              <a:gd name="connsiteY27" fmla="*/ 535633 h 1563078"/>
              <a:gd name="connsiteX28" fmla="*/ 98841 w 613300"/>
              <a:gd name="connsiteY28" fmla="*/ 778723 h 1563078"/>
              <a:gd name="connsiteX29" fmla="*/ 98841 w 613300"/>
              <a:gd name="connsiteY29" fmla="*/ 861314 h 1563078"/>
              <a:gd name="connsiteX30" fmla="*/ 49420 w 613300"/>
              <a:gd name="connsiteY30" fmla="*/ 910734 h 1563078"/>
              <a:gd name="connsiteX31" fmla="*/ 0 w 613300"/>
              <a:gd name="connsiteY31" fmla="*/ 861314 h 1563078"/>
              <a:gd name="connsiteX32" fmla="*/ 0 w 613300"/>
              <a:gd name="connsiteY32" fmla="*/ 775791 h 1563078"/>
              <a:gd name="connsiteX33" fmla="*/ 0 w 613300"/>
              <a:gd name="connsiteY33" fmla="*/ 499876 h 1563078"/>
              <a:gd name="connsiteX34" fmla="*/ 0 w 613300"/>
              <a:gd name="connsiteY34" fmla="*/ 449811 h 1563078"/>
              <a:gd name="connsiteX35" fmla="*/ 152864 w 613300"/>
              <a:gd name="connsiteY35" fmla="*/ 296947 h 1563078"/>
              <a:gd name="connsiteX36" fmla="*/ 306650 w 613300"/>
              <a:gd name="connsiteY36" fmla="*/ 0 h 1563078"/>
              <a:gd name="connsiteX37" fmla="*/ 431287 w 613300"/>
              <a:gd name="connsiteY37" fmla="*/ 124639 h 1563078"/>
              <a:gd name="connsiteX38" fmla="*/ 306650 w 613300"/>
              <a:gd name="connsiteY38" fmla="*/ 249276 h 1563078"/>
              <a:gd name="connsiteX39" fmla="*/ 182011 w 613300"/>
              <a:gd name="connsiteY39" fmla="*/ 124639 h 1563078"/>
              <a:gd name="connsiteX40" fmla="*/ 306650 w 613300"/>
              <a:gd name="connsiteY40" fmla="*/ 0 h 156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13300" h="1563078">
                <a:moveTo>
                  <a:pt x="152864" y="296947"/>
                </a:moveTo>
                <a:lnTo>
                  <a:pt x="460435" y="296947"/>
                </a:lnTo>
                <a:cubicBezTo>
                  <a:pt x="544859" y="296947"/>
                  <a:pt x="613300" y="365387"/>
                  <a:pt x="613300" y="449811"/>
                </a:cubicBezTo>
                <a:lnTo>
                  <a:pt x="613300" y="499876"/>
                </a:lnTo>
                <a:lnTo>
                  <a:pt x="613300" y="775791"/>
                </a:lnTo>
                <a:lnTo>
                  <a:pt x="613300" y="861314"/>
                </a:lnTo>
                <a:cubicBezTo>
                  <a:pt x="613300" y="888607"/>
                  <a:pt x="591173" y="910734"/>
                  <a:pt x="563878" y="910734"/>
                </a:cubicBezTo>
                <a:cubicBezTo>
                  <a:pt x="536585" y="910734"/>
                  <a:pt x="514458" y="888607"/>
                  <a:pt x="514458" y="861314"/>
                </a:cubicBezTo>
                <a:lnTo>
                  <a:pt x="514458" y="776260"/>
                </a:lnTo>
                <a:lnTo>
                  <a:pt x="514458" y="532666"/>
                </a:lnTo>
                <a:cubicBezTo>
                  <a:pt x="514458" y="519141"/>
                  <a:pt x="503494" y="508176"/>
                  <a:pt x="489970" y="508176"/>
                </a:cubicBezTo>
                <a:cubicBezTo>
                  <a:pt x="476444" y="508176"/>
                  <a:pt x="465479" y="519141"/>
                  <a:pt x="465479" y="532666"/>
                </a:cubicBezTo>
                <a:lnTo>
                  <a:pt x="465479" y="536417"/>
                </a:lnTo>
                <a:lnTo>
                  <a:pt x="465479" y="951715"/>
                </a:lnTo>
                <a:lnTo>
                  <a:pt x="465479" y="1490540"/>
                </a:lnTo>
                <a:cubicBezTo>
                  <a:pt x="465479" y="1530601"/>
                  <a:pt x="433002" y="1563078"/>
                  <a:pt x="392941" y="1563078"/>
                </a:cubicBezTo>
                <a:cubicBezTo>
                  <a:pt x="352877" y="1563078"/>
                  <a:pt x="320400" y="1530601"/>
                  <a:pt x="320400" y="1490540"/>
                </a:cubicBezTo>
                <a:lnTo>
                  <a:pt x="320400" y="952223"/>
                </a:lnTo>
                <a:lnTo>
                  <a:pt x="320400" y="951088"/>
                </a:lnTo>
                <a:cubicBezTo>
                  <a:pt x="320400" y="943493"/>
                  <a:pt x="314243" y="937336"/>
                  <a:pt x="306650" y="937336"/>
                </a:cubicBezTo>
                <a:cubicBezTo>
                  <a:pt x="301868" y="937336"/>
                  <a:pt x="297658" y="939776"/>
                  <a:pt x="295864" y="943925"/>
                </a:cubicBezTo>
                <a:lnTo>
                  <a:pt x="295864" y="1492022"/>
                </a:lnTo>
                <a:cubicBezTo>
                  <a:pt x="295864" y="1531265"/>
                  <a:pt x="264051" y="1563078"/>
                  <a:pt x="224807" y="1563078"/>
                </a:cubicBezTo>
                <a:cubicBezTo>
                  <a:pt x="185564" y="1563078"/>
                  <a:pt x="153751" y="1531265"/>
                  <a:pt x="153751" y="1492022"/>
                </a:cubicBezTo>
                <a:lnTo>
                  <a:pt x="153751" y="952223"/>
                </a:lnTo>
                <a:lnTo>
                  <a:pt x="153751" y="535633"/>
                </a:lnTo>
                <a:cubicBezTo>
                  <a:pt x="153751" y="520468"/>
                  <a:pt x="141459" y="508176"/>
                  <a:pt x="126296" y="508176"/>
                </a:cubicBezTo>
                <a:cubicBezTo>
                  <a:pt x="111133" y="508176"/>
                  <a:pt x="98841" y="520468"/>
                  <a:pt x="98841" y="535633"/>
                </a:cubicBezTo>
                <a:lnTo>
                  <a:pt x="98841" y="778723"/>
                </a:lnTo>
                <a:lnTo>
                  <a:pt x="98841" y="861314"/>
                </a:lnTo>
                <a:cubicBezTo>
                  <a:pt x="98841" y="888607"/>
                  <a:pt x="76714" y="910734"/>
                  <a:pt x="49420" y="910734"/>
                </a:cubicBezTo>
                <a:cubicBezTo>
                  <a:pt x="22126" y="910734"/>
                  <a:pt x="0" y="888607"/>
                  <a:pt x="0" y="861314"/>
                </a:cubicBezTo>
                <a:lnTo>
                  <a:pt x="0" y="775791"/>
                </a:lnTo>
                <a:lnTo>
                  <a:pt x="0" y="499876"/>
                </a:lnTo>
                <a:lnTo>
                  <a:pt x="0" y="449811"/>
                </a:lnTo>
                <a:cubicBezTo>
                  <a:pt x="0" y="365387"/>
                  <a:pt x="68439" y="296947"/>
                  <a:pt x="152864" y="296947"/>
                </a:cubicBezTo>
                <a:close/>
                <a:moveTo>
                  <a:pt x="306650" y="0"/>
                </a:moveTo>
                <a:cubicBezTo>
                  <a:pt x="375485" y="0"/>
                  <a:pt x="431287" y="55802"/>
                  <a:pt x="431287" y="124639"/>
                </a:cubicBezTo>
                <a:cubicBezTo>
                  <a:pt x="431287" y="193475"/>
                  <a:pt x="375485" y="249276"/>
                  <a:pt x="306650" y="249276"/>
                </a:cubicBezTo>
                <a:cubicBezTo>
                  <a:pt x="237812" y="249276"/>
                  <a:pt x="182011" y="193475"/>
                  <a:pt x="182011" y="124639"/>
                </a:cubicBezTo>
                <a:cubicBezTo>
                  <a:pt x="182011" y="55802"/>
                  <a:pt x="237812" y="0"/>
                  <a:pt x="306650" y="0"/>
                </a:cubicBezTo>
                <a:close/>
              </a:path>
            </a:pathLst>
          </a:custGeom>
          <a:solidFill>
            <a:srgbClr val="EDC30D"/>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Content Placeholder 2"/>
          <p:cNvSpPr txBox="1">
            <a:spLocks/>
          </p:cNvSpPr>
          <p:nvPr/>
        </p:nvSpPr>
        <p:spPr>
          <a:xfrm>
            <a:off x="1194381" y="6112564"/>
            <a:ext cx="10095339" cy="459686"/>
          </a:xfrm>
          <a:prstGeom prst="rect">
            <a:avLst/>
          </a:prstGeom>
        </p:spPr>
        <p:txBody>
          <a:bodyPr vert="horz" lIns="91440" tIns="45720" rIns="91440" bIns="45720" rtlCol="0">
            <a:normAutofit/>
          </a:bodyPr>
          <a:lstStyle>
            <a:lvl1pPr indent="0">
              <a:lnSpc>
                <a:spcPct val="90000"/>
              </a:lnSpc>
              <a:spcBef>
                <a:spcPts val="1000"/>
              </a:spcBef>
              <a:buFont typeface="Arial" panose="020B0604020202020204" pitchFamily="34" charset="0"/>
              <a:buNone/>
              <a:defRPr sz="4400">
                <a:latin typeface="Segoe UI Light" panose="020B0502040204020203" pitchFamily="34" charset="0"/>
                <a:cs typeface="Segoe UI Light" panose="020B0502040204020203"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sz="20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Yet, fewer than 25% of workers have access to analytical insights</a:t>
            </a:r>
          </a:p>
        </p:txBody>
      </p:sp>
      <p:sp>
        <p:nvSpPr>
          <p:cNvPr id="110" name="Content Placeholder 2"/>
          <p:cNvSpPr txBox="1">
            <a:spLocks/>
          </p:cNvSpPr>
          <p:nvPr/>
        </p:nvSpPr>
        <p:spPr>
          <a:xfrm>
            <a:off x="354665" y="429053"/>
            <a:ext cx="9768260" cy="13806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400" dirty="0">
                <a:solidFill>
                  <a:srgbClr val="EDC30D"/>
                </a:solidFill>
              </a:rPr>
              <a:t>Nearly everyone across the organization engages with software</a:t>
            </a:r>
          </a:p>
        </p:txBody>
      </p:sp>
    </p:spTree>
    <p:extLst>
      <p:ext uri="{BB962C8B-B14F-4D97-AF65-F5344CB8AC3E}">
        <p14:creationId xmlns:p14="http://schemas.microsoft.com/office/powerpoint/2010/main" val="3706552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6328" b="9271"/>
          <a:stretch/>
        </p:blipFill>
        <p:spPr>
          <a:xfrm flipH="1">
            <a:off x="0" y="0"/>
            <a:ext cx="12192000" cy="6858000"/>
          </a:xfrm>
          <a:prstGeom prst="rect">
            <a:avLst/>
          </a:prstGeom>
        </p:spPr>
      </p:pic>
      <p:sp>
        <p:nvSpPr>
          <p:cNvPr id="6" name="Rectangle 5"/>
          <p:cNvSpPr/>
          <p:nvPr/>
        </p:nvSpPr>
        <p:spPr bwMode="auto">
          <a:xfrm>
            <a:off x="0" y="0"/>
            <a:ext cx="12192000" cy="6857028"/>
          </a:xfrm>
          <a:prstGeom prst="rect">
            <a:avLst/>
          </a:prstGeom>
          <a:solidFill>
            <a:schemeClr val="tx1">
              <a:alpha val="8000"/>
            </a:schemeClr>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pc="-150" dirty="0">
              <a:solidFill>
                <a:srgbClr val="4394F8"/>
              </a:solidFill>
              <a:ea typeface="Segoe UI" pitchFamily="34" charset="0"/>
              <a:cs typeface="Segoe UI" pitchFamily="34" charset="0"/>
            </a:endParaRPr>
          </a:p>
        </p:txBody>
      </p:sp>
      <p:sp>
        <p:nvSpPr>
          <p:cNvPr id="9" name="Rectangle 8"/>
          <p:cNvSpPr/>
          <p:nvPr/>
        </p:nvSpPr>
        <p:spPr bwMode="auto">
          <a:xfrm rot="5400000">
            <a:off x="1766534" y="-1766535"/>
            <a:ext cx="6857028" cy="10390097"/>
          </a:xfrm>
          <a:prstGeom prst="rect">
            <a:avLst/>
          </a:prstGeom>
          <a:gradFill>
            <a:gsLst>
              <a:gs pos="50000">
                <a:schemeClr val="tx1">
                  <a:alpha val="60000"/>
                </a:schemeClr>
              </a:gs>
              <a:gs pos="0">
                <a:schemeClr val="tx1">
                  <a:alpha val="0"/>
                </a:schemeClr>
              </a:gs>
              <a:gs pos="100000">
                <a:schemeClr val="tx1">
                  <a:alpha val="90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a:lnSpc>
                <a:spcPct val="90000"/>
              </a:lnSpc>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31583" y="884616"/>
            <a:ext cx="5444782" cy="1460500"/>
          </a:xfrm>
        </p:spPr>
        <p:txBody>
          <a:bodyPr anchor="t">
            <a:noAutofit/>
          </a:bodyPr>
          <a:lstStyle/>
          <a:p>
            <a:r>
              <a:rPr lang="en-US" dirty="0">
                <a:solidFill>
                  <a:srgbClr val="EDC30D"/>
                </a:solidFill>
                <a:latin typeface="Segoe UI Light" panose="020B0502040204020203" pitchFamily="34" charset="0"/>
                <a:cs typeface="Segoe UI Light" panose="020B0502040204020203" pitchFamily="34" charset="0"/>
              </a:rPr>
              <a:t>What if you could empower everyone with analytics anywhere decisions are made?</a:t>
            </a:r>
          </a:p>
        </p:txBody>
      </p:sp>
    </p:spTree>
    <p:extLst>
      <p:ext uri="{BB962C8B-B14F-4D97-AF65-F5344CB8AC3E}">
        <p14:creationId xmlns:p14="http://schemas.microsoft.com/office/powerpoint/2010/main" val="2784053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58000"/>
          </a:xfrm>
          <a:prstGeom prst="rect">
            <a:avLst/>
          </a:prstGeom>
          <a:solidFill>
            <a:srgbClr val="FFCC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57227" y="3403822"/>
            <a:ext cx="7568164" cy="710707"/>
          </a:xfrm>
          <a:prstGeom prst="rect">
            <a:avLst/>
          </a:prstGeom>
        </p:spPr>
        <p:txBody>
          <a:bodyPr wrap="square">
            <a:spAutoFit/>
          </a:bodyPr>
          <a:lstStyle/>
          <a:p>
            <a:r>
              <a:rPr lang="en-US" sz="2009" b="1" dirty="0">
                <a:solidFill>
                  <a:schemeClr val="bg1"/>
                </a:solidFill>
                <a:latin typeface="Segoe UI" panose="020B0502040204020203" pitchFamily="34" charset="0"/>
                <a:ea typeface="Times New Roman" panose="02020603050405020304" pitchFamily="18" charset="0"/>
              </a:rPr>
              <a:t>Experience your data. </a:t>
            </a:r>
            <a:br>
              <a:rPr lang="en-US" sz="2009" b="1" dirty="0">
                <a:solidFill>
                  <a:schemeClr val="bg1"/>
                </a:solidFill>
                <a:latin typeface="Segoe UI" panose="020B0502040204020203" pitchFamily="34" charset="0"/>
                <a:ea typeface="Times New Roman" panose="02020603050405020304" pitchFamily="18" charset="0"/>
              </a:rPr>
            </a:br>
            <a:r>
              <a:rPr lang="en-US" sz="2009" b="1" dirty="0">
                <a:solidFill>
                  <a:schemeClr val="bg1"/>
                </a:solidFill>
                <a:latin typeface="Segoe UI" panose="020B0502040204020203" pitchFamily="34" charset="0"/>
                <a:ea typeface="Times New Roman" panose="02020603050405020304" pitchFamily="18" charset="0"/>
              </a:rPr>
              <a:t>Any data, any way, anywhere</a:t>
            </a:r>
            <a:endParaRPr lang="en-US" sz="1131" dirty="0">
              <a:solidFill>
                <a:schemeClr val="bg1"/>
              </a:solidFill>
            </a:endParaRPr>
          </a:p>
        </p:txBody>
      </p:sp>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tretch>
            <a:fillRect/>
          </a:stretch>
        </p:blipFill>
        <p:spPr>
          <a:xfrm>
            <a:off x="5018439" y="630952"/>
            <a:ext cx="6763988" cy="4931267"/>
          </a:xfrm>
          <a:prstGeom prst="rect">
            <a:avLst/>
          </a:prstGeom>
        </p:spPr>
      </p:pic>
      <p:sp>
        <p:nvSpPr>
          <p:cNvPr id="10" name="Rectangle 9"/>
          <p:cNvSpPr/>
          <p:nvPr/>
        </p:nvSpPr>
        <p:spPr>
          <a:xfrm>
            <a:off x="5512268" y="5307350"/>
            <a:ext cx="5917285" cy="830997"/>
          </a:xfrm>
          <a:prstGeom prst="rect">
            <a:avLst/>
          </a:prstGeom>
        </p:spPr>
        <p:txBody>
          <a:bodyPr wrap="square">
            <a:spAutoFit/>
          </a:bodyPr>
          <a:lstStyle/>
          <a:p>
            <a:pPr algn="ctr"/>
            <a:r>
              <a:rPr lang="en-US" sz="1600" dirty="0">
                <a:latin typeface="Segoe UI Light" panose="020B0502040204020203" pitchFamily="34" charset="0"/>
                <a:cs typeface="Segoe UI Light" panose="020B0502040204020203" pitchFamily="34" charset="0"/>
              </a:rPr>
              <a:t>“With Power BI, it’s simple. Everything becomes possible.” </a:t>
            </a:r>
          </a:p>
          <a:p>
            <a:pPr algn="ctr"/>
            <a:r>
              <a:rPr lang="en-US" sz="1600" dirty="0">
                <a:latin typeface="Segoe UI Light" panose="020B0502040204020203" pitchFamily="34" charset="0"/>
                <a:cs typeface="Segoe UI Light" panose="020B0502040204020203" pitchFamily="34" charset="0"/>
              </a:rPr>
              <a:t>Philip Dean, Tees and Hartlepool National Health Services Trust</a:t>
            </a:r>
          </a:p>
          <a:p>
            <a:pPr algn="ctr"/>
            <a:endParaRPr lang="en-US" sz="1600" dirty="0"/>
          </a:p>
        </p:txBody>
      </p:sp>
      <p:sp>
        <p:nvSpPr>
          <p:cNvPr id="11" name="Freeform 10"/>
          <p:cNvSpPr/>
          <p:nvPr/>
        </p:nvSpPr>
        <p:spPr bwMode="auto">
          <a:xfrm>
            <a:off x="657227" y="1821140"/>
            <a:ext cx="1186699" cy="1254234"/>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a:xfrm>
            <a:off x="1924322" y="2306821"/>
            <a:ext cx="2573846" cy="830997"/>
          </a:xfrm>
          <a:prstGeom prst="rect">
            <a:avLst/>
          </a:prstGeom>
        </p:spPr>
        <p:txBody>
          <a:bodyPr wrap="none">
            <a:spAutoFit/>
          </a:bodyPr>
          <a:lstStyle/>
          <a:p>
            <a:r>
              <a:rPr lang="en-US" sz="4800"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Power BI </a:t>
            </a:r>
            <a:endParaRPr lang="en-US" sz="48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94232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92000" cy="216446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457200" rIns="457200" rtlCol="0" anchor="ctr"/>
          <a:lstStyle/>
          <a:p>
            <a:endParaRPr lang="en-US" sz="5400" dirty="0">
              <a:solidFill>
                <a:srgbClr val="EDC30D"/>
              </a:solidFill>
              <a:latin typeface="Segoe UI Light" panose="020B0502040204020203" pitchFamily="34" charset="0"/>
              <a:cs typeface="Segoe UI Light" panose="020B0502040204020203" pitchFamily="34" charset="0"/>
            </a:endParaRPr>
          </a:p>
        </p:txBody>
      </p:sp>
      <p:sp>
        <p:nvSpPr>
          <p:cNvPr id="4" name="Content Placeholder 2"/>
          <p:cNvSpPr txBox="1">
            <a:spLocks/>
          </p:cNvSpPr>
          <p:nvPr/>
        </p:nvSpPr>
        <p:spPr>
          <a:xfrm>
            <a:off x="3305908" y="4512307"/>
            <a:ext cx="8466992" cy="20027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800"/>
              </a:spcAft>
              <a:buNone/>
            </a:pPr>
            <a:endParaRPr lang="en-US" dirty="0">
              <a:latin typeface="Segoe UI" panose="020B0502040204020203" pitchFamily="34" charset="0"/>
              <a:cs typeface="Segoe UI" panose="020B0502040204020203" pitchFamily="34" charset="0"/>
            </a:endParaRPr>
          </a:p>
        </p:txBody>
      </p:sp>
      <p:sp>
        <p:nvSpPr>
          <p:cNvPr id="8" name="Content Placeholder 2"/>
          <p:cNvSpPr txBox="1">
            <a:spLocks/>
          </p:cNvSpPr>
          <p:nvPr/>
        </p:nvSpPr>
        <p:spPr>
          <a:xfrm>
            <a:off x="5658133" y="2529658"/>
            <a:ext cx="6312993" cy="4230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800"/>
              </a:spcAft>
              <a:buNone/>
            </a:pPr>
            <a:r>
              <a:rPr lang="en-US" sz="2000" b="1" dirty="0">
                <a:solidFill>
                  <a:srgbClr val="1E1E1E"/>
                </a:solidFill>
                <a:latin typeface="Segoe UI" panose="020B0502040204020203" pitchFamily="34" charset="0"/>
                <a:cs typeface="Segoe UI" panose="020B0502040204020203" pitchFamily="34" charset="0"/>
              </a:rPr>
              <a:t>Turning data into information, information into knowledge, knowledge into plans that drives profitable business decisions</a:t>
            </a:r>
          </a:p>
          <a:p>
            <a:pPr>
              <a:lnSpc>
                <a:spcPct val="100000"/>
              </a:lnSpc>
              <a:spcBef>
                <a:spcPts val="0"/>
              </a:spcBef>
              <a:spcAft>
                <a:spcPts val="1800"/>
              </a:spcAft>
              <a:buClr>
                <a:srgbClr val="EDC30D"/>
              </a:buClr>
            </a:pPr>
            <a:r>
              <a:rPr lang="en-US" sz="1800" dirty="0">
                <a:solidFill>
                  <a:srgbClr val="1E1E1E"/>
                </a:solidFill>
                <a:latin typeface="Segoe UI" panose="020B0502040204020203" pitchFamily="34" charset="0"/>
                <a:cs typeface="Segoe UI" panose="020B0502040204020203" pitchFamily="34" charset="0"/>
              </a:rPr>
              <a:t>Laying out long term foundation for Data Governance</a:t>
            </a:r>
          </a:p>
          <a:p>
            <a:pPr>
              <a:lnSpc>
                <a:spcPct val="100000"/>
              </a:lnSpc>
              <a:spcBef>
                <a:spcPts val="0"/>
              </a:spcBef>
              <a:spcAft>
                <a:spcPts val="1800"/>
              </a:spcAft>
              <a:buClr>
                <a:srgbClr val="EDC30D"/>
              </a:buClr>
            </a:pPr>
            <a:r>
              <a:rPr lang="en-US" sz="1800" dirty="0">
                <a:solidFill>
                  <a:srgbClr val="1E1E1E"/>
                </a:solidFill>
                <a:latin typeface="Segoe UI" panose="020B0502040204020203" pitchFamily="34" charset="0"/>
                <a:cs typeface="Segoe UI" panose="020B0502040204020203" pitchFamily="34" charset="0"/>
              </a:rPr>
              <a:t>Centralized Control vs. Decentralized Empowerment</a:t>
            </a:r>
          </a:p>
          <a:p>
            <a:pPr>
              <a:lnSpc>
                <a:spcPct val="100000"/>
              </a:lnSpc>
              <a:spcBef>
                <a:spcPts val="0"/>
              </a:spcBef>
              <a:spcAft>
                <a:spcPts val="1800"/>
              </a:spcAft>
              <a:buClr>
                <a:srgbClr val="EDC30D"/>
              </a:buClr>
            </a:pPr>
            <a:r>
              <a:rPr lang="en-US" sz="1800" dirty="0">
                <a:solidFill>
                  <a:srgbClr val="1E1E1E"/>
                </a:solidFill>
                <a:latin typeface="Segoe UI" panose="020B0502040204020203" pitchFamily="34" charset="0"/>
                <a:cs typeface="Segoe UI" panose="020B0502040204020203" pitchFamily="34" charset="0"/>
              </a:rPr>
              <a:t>Setting a holistic vision for departmental information management</a:t>
            </a:r>
          </a:p>
        </p:txBody>
      </p:sp>
      <p:sp>
        <p:nvSpPr>
          <p:cNvPr id="7" name="Title 3"/>
          <p:cNvSpPr txBox="1">
            <a:spLocks/>
          </p:cNvSpPr>
          <p:nvPr/>
        </p:nvSpPr>
        <p:spPr>
          <a:xfrm>
            <a:off x="269241" y="289957"/>
            <a:ext cx="11655840"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rgbClr val="EDC30D"/>
                </a:solidFill>
                <a:latin typeface="Segoe UI Light" panose="020B0502040204020203" pitchFamily="34" charset="0"/>
                <a:cs typeface="Segoe UI Light" panose="020B0502040204020203" pitchFamily="34" charset="0"/>
              </a:rPr>
              <a:t>Power BI within Enterprise BI Strategy</a:t>
            </a:r>
            <a:br>
              <a:rPr lang="en-US" dirty="0">
                <a:solidFill>
                  <a:srgbClr val="EDC30D"/>
                </a:solidFill>
                <a:latin typeface="Segoe UI Light" panose="020B0502040204020203" pitchFamily="34" charset="0"/>
                <a:cs typeface="Segoe UI Light" panose="020B0502040204020203" pitchFamily="34" charset="0"/>
              </a:rPr>
            </a:br>
            <a:r>
              <a:rPr lang="en-US" dirty="0">
                <a:solidFill>
                  <a:srgbClr val="EDC30D"/>
                </a:solidFill>
                <a:latin typeface="Segoe UI Light" panose="020B0502040204020203" pitchFamily="34" charset="0"/>
                <a:cs typeface="Segoe UI Light" panose="020B0502040204020203" pitchFamily="34" charset="0"/>
              </a:rPr>
              <a:t>for Governed Data Discovery</a:t>
            </a:r>
            <a:endParaRPr lang="en-US" sz="6000" dirty="0">
              <a:solidFill>
                <a:srgbClr val="EDC30D"/>
              </a:solidFill>
              <a:latin typeface="Segoe UI Light" panose="020B0502040204020203" pitchFamily="34" charset="0"/>
              <a:cs typeface="Segoe UI Light" panose="020B0502040204020203" pitchFamily="34" charset="0"/>
            </a:endParaRPr>
          </a:p>
        </p:txBody>
      </p:sp>
      <p:pic>
        <p:nvPicPr>
          <p:cNvPr id="14" name="Picture 2"/>
          <p:cNvPicPr>
            <a:picLocks noChangeAspect="1" noChangeArrowheads="1"/>
          </p:cNvPicPr>
          <p:nvPr/>
        </p:nvPicPr>
        <p:blipFill rotWithShape="1">
          <a:blip r:embed="rId3">
            <a:grayscl/>
            <a:extLst>
              <a:ext uri="{28A0092B-C50C-407E-A947-70E740481C1C}">
                <a14:useLocalDpi xmlns:a14="http://schemas.microsoft.com/office/drawing/2010/main" val="0"/>
              </a:ext>
            </a:extLst>
          </a:blip>
          <a:srcRect l="3471" t="2514" b="8596"/>
          <a:stretch/>
        </p:blipFill>
        <p:spPr bwMode="auto">
          <a:xfrm>
            <a:off x="103414" y="2164467"/>
            <a:ext cx="5658134" cy="4350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184097" y="6559063"/>
            <a:ext cx="9841006" cy="215444"/>
          </a:xfrm>
          <a:prstGeom prst="rect">
            <a:avLst/>
          </a:prstGeom>
        </p:spPr>
        <p:txBody>
          <a:bodyPr wrap="square">
            <a:spAutoFit/>
          </a:bodyPr>
          <a:lstStyle/>
          <a:p>
            <a:r>
              <a:rPr lang="en-US" sz="800" dirty="0"/>
              <a:t>Source: </a:t>
            </a:r>
            <a:r>
              <a:rPr lang="en-US" sz="800" dirty="0">
                <a:hlinkClick r:id="rId4"/>
              </a:rPr>
              <a:t>http://www.b-eye-network.com/blogs/eckerson/archives/2013/03/a_guide_for_bi.php</a:t>
            </a:r>
            <a:r>
              <a:rPr lang="en-US" sz="800" dirty="0"/>
              <a:t>  </a:t>
            </a:r>
          </a:p>
        </p:txBody>
      </p:sp>
    </p:spTree>
    <p:extLst>
      <p:ext uri="{BB962C8B-B14F-4D97-AF65-F5344CB8AC3E}">
        <p14:creationId xmlns:p14="http://schemas.microsoft.com/office/powerpoint/2010/main" val="569445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dirty="0">
                <a:solidFill>
                  <a:srgbClr val="EDC30D"/>
                </a:solidFill>
                <a:latin typeface="Segoe UI Light" panose="020B0502040204020203" pitchFamily="34" charset="0"/>
                <a:cs typeface="Segoe UI Light" panose="020B0502040204020203" pitchFamily="34" charset="0"/>
              </a:rPr>
              <a:t>Why Governance is Needed</a:t>
            </a:r>
            <a:endParaRPr sz="2000" dirty="0">
              <a:solidFill>
                <a:srgbClr val="EDC30D"/>
              </a:solidFill>
              <a:latin typeface="Segoe UI Light"/>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Plan ahead for self-service BI success</a:t>
            </a:r>
          </a:p>
          <a:p>
            <a:pPr marL="822960" lvl="1" indent="-365760">
              <a:spcBef>
                <a:spcPts val="1800"/>
              </a:spcBef>
              <a:buClr>
                <a:srgbClr val="EDC30D"/>
              </a:buClr>
              <a:defRPr/>
            </a:pPr>
            <a:r>
              <a:rPr lang="en-US" sz="2000" dirty="0">
                <a:solidFill>
                  <a:prstClr val="white"/>
                </a:solidFill>
                <a:latin typeface="Segoe UI Light" panose="020B0502040204020203" pitchFamily="34" charset="0"/>
                <a:cs typeface="Segoe UI Light" panose="020B0502040204020203" pitchFamily="34" charset="0"/>
              </a:rPr>
              <a:t>Establish proper change management and training policies</a:t>
            </a:r>
          </a:p>
          <a:p>
            <a:pPr marL="822960" lvl="1" indent="-365760">
              <a:spcBef>
                <a:spcPts val="1800"/>
              </a:spcBef>
              <a:buClr>
                <a:srgbClr val="EDC30D"/>
              </a:buClr>
              <a:defRPr/>
            </a:pPr>
            <a:r>
              <a:rPr lang="en-US" sz="2000" dirty="0">
                <a:solidFill>
                  <a:prstClr val="white"/>
                </a:solidFill>
                <a:latin typeface="Segoe UI Light" panose="020B0502040204020203" pitchFamily="34" charset="0"/>
                <a:cs typeface="Segoe UI Light" panose="020B0502040204020203" pitchFamily="34" charset="0"/>
              </a:rPr>
              <a:t>Minimize fear and resistance of new technologies from business users</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Proper governance processes </a:t>
            </a:r>
          </a:p>
          <a:p>
            <a:pPr marL="822960" lvl="1" indent="-365760">
              <a:spcBef>
                <a:spcPts val="1800"/>
              </a:spcBef>
              <a:buClr>
                <a:srgbClr val="EDC30D"/>
              </a:buClr>
              <a:defRPr/>
            </a:pPr>
            <a:r>
              <a:rPr lang="en-US" sz="2000" dirty="0">
                <a:solidFill>
                  <a:prstClr val="white"/>
                </a:solidFill>
                <a:latin typeface="Segoe UI Light" panose="020B0502040204020203" pitchFamily="34" charset="0"/>
                <a:cs typeface="Segoe UI Light" panose="020B0502040204020203" pitchFamily="34" charset="0"/>
              </a:rPr>
              <a:t>Increase user adoption</a:t>
            </a:r>
          </a:p>
          <a:p>
            <a:pPr marL="822960" lvl="1" indent="-365760">
              <a:spcBef>
                <a:spcPts val="1800"/>
              </a:spcBef>
              <a:buClr>
                <a:srgbClr val="EDC30D"/>
              </a:buClr>
              <a:defRPr/>
            </a:pPr>
            <a:r>
              <a:rPr lang="en-US" sz="2000" dirty="0">
                <a:solidFill>
                  <a:prstClr val="white"/>
                </a:solidFill>
                <a:latin typeface="Segoe UI Light" panose="020B0502040204020203" pitchFamily="34" charset="0"/>
                <a:cs typeface="Segoe UI Light" panose="020B0502040204020203" pitchFamily="34" charset="0"/>
              </a:rPr>
              <a:t>Drive infrastructure and technology decisions</a:t>
            </a:r>
          </a:p>
          <a:p>
            <a:pPr marL="822960" lvl="1" indent="-365760">
              <a:spcBef>
                <a:spcPts val="1800"/>
              </a:spcBef>
              <a:buClr>
                <a:srgbClr val="EDC30D"/>
              </a:buClr>
              <a:defRPr/>
            </a:pPr>
            <a:r>
              <a:rPr lang="en-US" sz="2000" dirty="0">
                <a:solidFill>
                  <a:prstClr val="white"/>
                </a:solidFill>
                <a:latin typeface="Segoe UI Light" panose="020B0502040204020203" pitchFamily="34" charset="0"/>
                <a:cs typeface="Segoe UI Light" panose="020B0502040204020203" pitchFamily="34" charset="0"/>
              </a:rPr>
              <a:t>Since both business and IT are involved, reduces risks</a:t>
            </a:r>
          </a:p>
        </p:txBody>
      </p:sp>
      <p:sp>
        <p:nvSpPr>
          <p:cNvPr id="6" name="Freeform 5"/>
          <p:cNvSpPr/>
          <p:nvPr/>
        </p:nvSpPr>
        <p:spPr bwMode="auto">
          <a:xfrm>
            <a:off x="208593" y="6088182"/>
            <a:ext cx="523419" cy="55320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040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dirty="0">
                <a:solidFill>
                  <a:srgbClr val="EDC30D"/>
                </a:solidFill>
                <a:latin typeface="Segoe UI Light" panose="020B0502040204020203" pitchFamily="34" charset="0"/>
                <a:cs typeface="Segoe UI Light" panose="020B0502040204020203" pitchFamily="34" charset="0"/>
              </a:rPr>
              <a:t>Implementing Governance</a:t>
            </a:r>
            <a:endParaRPr sz="2000" dirty="0">
              <a:solidFill>
                <a:srgbClr val="EDC30D"/>
              </a:solidFill>
              <a:latin typeface="Segoe UI Light"/>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Balance the needs of IT and the business</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Every enterprise is unique</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Customized governance to environment and culture</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Determine initial principles and goals</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Clarify ownerships of business information and content</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Develop an education strategy and ongoing support plan</a:t>
            </a:r>
            <a:endParaRPr lang="en-US" sz="2000" dirty="0">
              <a:solidFill>
                <a:prstClr val="white"/>
              </a:solidFill>
              <a:latin typeface="Segoe UI Light" panose="020B0502040204020203" pitchFamily="34" charset="0"/>
              <a:cs typeface="Segoe UI Light" panose="020B0502040204020203" pitchFamily="34" charset="0"/>
            </a:endParaRPr>
          </a:p>
        </p:txBody>
      </p:sp>
      <p:sp>
        <p:nvSpPr>
          <p:cNvPr id="6" name="Freeform 5"/>
          <p:cNvSpPr/>
          <p:nvPr/>
        </p:nvSpPr>
        <p:spPr bwMode="auto">
          <a:xfrm>
            <a:off x="208593" y="6088182"/>
            <a:ext cx="523419" cy="55320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9569479"/>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82828"/>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978302" y="687508"/>
            <a:ext cx="11193069" cy="899537"/>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dirty="0">
                <a:solidFill>
                  <a:srgbClr val="EDC30D"/>
                </a:solidFill>
                <a:latin typeface="Segoe UI Light" panose="020B0502040204020203" pitchFamily="34" charset="0"/>
                <a:cs typeface="Segoe UI Light" panose="020B0502040204020203" pitchFamily="34" charset="0"/>
              </a:rPr>
              <a:t>What to Govern</a:t>
            </a:r>
            <a:endParaRPr sz="2000" dirty="0">
              <a:solidFill>
                <a:srgbClr val="EDC30D"/>
              </a:solidFill>
              <a:latin typeface="Segoe UI Light"/>
            </a:endParaRPr>
          </a:p>
        </p:txBody>
      </p:sp>
      <p:sp>
        <p:nvSpPr>
          <p:cNvPr id="5" name="Content Placeholder 2"/>
          <p:cNvSpPr txBox="1">
            <a:spLocks/>
          </p:cNvSpPr>
          <p:nvPr/>
        </p:nvSpPr>
        <p:spPr>
          <a:xfrm>
            <a:off x="978302" y="2101172"/>
            <a:ext cx="9767863" cy="33337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800"/>
              </a:spcBef>
              <a:buClr>
                <a:srgbClr val="EDC30D"/>
              </a:buClr>
              <a:buNone/>
              <a:defRPr/>
            </a:pPr>
            <a:r>
              <a:rPr lang="en-US" dirty="0">
                <a:solidFill>
                  <a:prstClr val="white"/>
                </a:solidFill>
                <a:latin typeface="Segoe UI Light" panose="020B0502040204020203" pitchFamily="34" charset="0"/>
                <a:cs typeface="Segoe UI Light" panose="020B0502040204020203" pitchFamily="34" charset="0"/>
              </a:rPr>
              <a:t>Successful deployment of a managed self-service BI platform requires the following elements for governance:</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Published source data and business data models</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PowerBI.com sites or SharePoint farms, include server roles, content database and site collections etc.</a:t>
            </a:r>
          </a:p>
          <a:p>
            <a:pPr marL="365760" indent="-365760">
              <a:spcBef>
                <a:spcPts val="1800"/>
              </a:spcBef>
              <a:buClr>
                <a:srgbClr val="EDC30D"/>
              </a:buClr>
              <a:defRPr/>
            </a:pPr>
            <a:r>
              <a:rPr lang="en-US" dirty="0">
                <a:solidFill>
                  <a:prstClr val="white"/>
                </a:solidFill>
                <a:latin typeface="Segoe UI Light" panose="020B0502040204020203" pitchFamily="34" charset="0"/>
                <a:cs typeface="Segoe UI Light" panose="020B0502040204020203" pitchFamily="34" charset="0"/>
              </a:rPr>
              <a:t>Security standards for accessing source data, and business information in reports, Power BI Desktop and Excel</a:t>
            </a:r>
            <a:endParaRPr lang="en-US" sz="2000" dirty="0">
              <a:solidFill>
                <a:prstClr val="white"/>
              </a:solidFill>
              <a:latin typeface="Segoe UI Light" panose="020B0502040204020203" pitchFamily="34" charset="0"/>
              <a:cs typeface="Segoe UI Light" panose="020B0502040204020203" pitchFamily="34" charset="0"/>
            </a:endParaRPr>
          </a:p>
        </p:txBody>
      </p:sp>
      <p:sp>
        <p:nvSpPr>
          <p:cNvPr id="6" name="Freeform 5"/>
          <p:cNvSpPr/>
          <p:nvPr/>
        </p:nvSpPr>
        <p:spPr bwMode="auto">
          <a:xfrm>
            <a:off x="208593" y="6088182"/>
            <a:ext cx="523419" cy="553206"/>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7238029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dd2f623-eb12-4c4a-96ce-f04811160481">
      <UserInfo>
        <DisplayName>Faisal Mohamood</DisplayName>
        <AccountId>99</AccountId>
        <AccountType/>
      </UserInfo>
      <UserInfo>
        <DisplayName>Jen Underwood</DisplayName>
        <AccountId>36</AccountId>
        <AccountType/>
      </UserInfo>
      <UserInfo>
        <DisplayName>Soleil Kelley</DisplayName>
        <AccountId>220</AccountId>
        <AccountType/>
      </UserInfo>
      <UserInfo>
        <DisplayName>Theresa Howe</DisplayName>
        <AccountId>213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4252A1414231A4BBA0BAC9AAD0D622C" ma:contentTypeVersion="5" ma:contentTypeDescription="Create a new document." ma:contentTypeScope="" ma:versionID="d2df896941f8b8892b4f500e06af955b">
  <xsd:schema xmlns:xsd="http://www.w3.org/2001/XMLSchema" xmlns:xs="http://www.w3.org/2001/XMLSchema" xmlns:p="http://schemas.microsoft.com/office/2006/metadata/properties" xmlns:ns1="http://schemas.microsoft.com/sharepoint/v3" xmlns:ns2="bdd2f623-eb12-4c4a-96ce-f04811160481" targetNamespace="http://schemas.microsoft.com/office/2006/metadata/properties" ma:root="true" ma:fieldsID="437bab5a61664fa56ad8a04ed2b10c47" ns1:_="" ns2:_="">
    <xsd:import namespace="http://schemas.microsoft.com/sharepoint/v3"/>
    <xsd:import namespace="bdd2f623-eb12-4c4a-96ce-f04811160481"/>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dd2f623-eb12-4c4a-96ce-f0481116048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C4D9D14-BC85-4DD5-B49A-35C0CBEFDB0F}">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bdd2f623-eb12-4c4a-96ce-f04811160481"/>
    <ds:schemaRef ds:uri="http://www.w3.org/XML/1998/namespace"/>
    <ds:schemaRef ds:uri="http://purl.org/dc/dcmitype/"/>
  </ds:schemaRefs>
</ds:datastoreItem>
</file>

<file path=customXml/itemProps2.xml><?xml version="1.0" encoding="utf-8"?>
<ds:datastoreItem xmlns:ds="http://schemas.openxmlformats.org/officeDocument/2006/customXml" ds:itemID="{ACEA4415-2B1E-4C56-BDEE-CFC22A8557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dd2f623-eb12-4c4a-96ce-f0481116048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6181599-7D94-4401-923D-9C7616BD67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4608</TotalTime>
  <Words>2169</Words>
  <Application>Microsoft Office PowerPoint</Application>
  <PresentationFormat>Widescreen</PresentationFormat>
  <Paragraphs>263</Paragraphs>
  <Slides>28</Slides>
  <Notes>28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28</vt:i4>
      </vt:variant>
    </vt:vector>
  </HeadingPairs>
  <TitlesOfParts>
    <vt:vector size="42" baseType="lpstr">
      <vt:lpstr>MS PGothic</vt:lpstr>
      <vt:lpstr>Arial</vt:lpstr>
      <vt:lpstr>Calibri</vt:lpstr>
      <vt:lpstr>Calibri Light</vt:lpstr>
      <vt:lpstr>Segoe UI</vt:lpstr>
      <vt:lpstr>Segoe UI Black</vt:lpstr>
      <vt:lpstr>Segoe UI Light</vt:lpstr>
      <vt:lpstr>Segoe UI Semibold</vt:lpstr>
      <vt:lpstr>Segoe UI Semilight</vt:lpstr>
      <vt:lpstr>Times New Roman</vt:lpstr>
      <vt:lpstr>Office Theme</vt:lpstr>
      <vt:lpstr>2_Office Theme</vt:lpstr>
      <vt:lpstr>4_Office Theme</vt:lpstr>
      <vt:lpstr>1_Office Theme</vt:lpstr>
      <vt:lpstr>Microsoft Power BI  Self-Service BI Governance</vt:lpstr>
      <vt:lpstr>PowerPoint Presentation</vt:lpstr>
      <vt:lpstr>PowerPoint Presentation</vt:lpstr>
      <vt:lpstr>What if you could empower everyone with analytics anywhere decisions are made?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dc:creator>jenunder@microsoft.com</dc:creator>
  <cp:lastModifiedBy>Manish Wardekar</cp:lastModifiedBy>
  <cp:revision>386</cp:revision>
  <dcterms:created xsi:type="dcterms:W3CDTF">2015-11-05T21:58:29Z</dcterms:created>
  <dcterms:modified xsi:type="dcterms:W3CDTF">2016-12-12T21:09:47Z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0x010100C4252A1414231A4BBA0BAC9AAD0D622C</vt:lpwstr>
  </property>
</Properties>
</file>